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4" r:id="rId3"/>
    <p:sldId id="299" r:id="rId4"/>
    <p:sldId id="259" r:id="rId5"/>
    <p:sldId id="265" r:id="rId6"/>
    <p:sldId id="258" r:id="rId7"/>
    <p:sldId id="260" r:id="rId8"/>
    <p:sldId id="261" r:id="rId9"/>
    <p:sldId id="305" r:id="rId10"/>
    <p:sldId id="303" r:id="rId11"/>
    <p:sldId id="268" r:id="rId12"/>
    <p:sldId id="286" r:id="rId13"/>
    <p:sldId id="289" r:id="rId14"/>
    <p:sldId id="263" r:id="rId15"/>
    <p:sldId id="262" r:id="rId16"/>
    <p:sldId id="277" r:id="rId17"/>
    <p:sldId id="278" r:id="rId18"/>
    <p:sldId id="266" r:id="rId19"/>
    <p:sldId id="271" r:id="rId20"/>
    <p:sldId id="297" r:id="rId21"/>
    <p:sldId id="273" r:id="rId22"/>
    <p:sldId id="274" r:id="rId23"/>
    <p:sldId id="275" r:id="rId24"/>
    <p:sldId id="276" r:id="rId25"/>
    <p:sldId id="279" r:id="rId26"/>
    <p:sldId id="280" r:id="rId27"/>
    <p:sldId id="282" r:id="rId28"/>
    <p:sldId id="281" r:id="rId29"/>
    <p:sldId id="284" r:id="rId30"/>
    <p:sldId id="285" r:id="rId31"/>
    <p:sldId id="287" r:id="rId32"/>
    <p:sldId id="290" r:id="rId33"/>
    <p:sldId id="291" r:id="rId34"/>
    <p:sldId id="292" r:id="rId35"/>
    <p:sldId id="293" r:id="rId36"/>
    <p:sldId id="294" r:id="rId37"/>
    <p:sldId id="295" r:id="rId38"/>
    <p:sldId id="296" r:id="rId39"/>
    <p:sldId id="301" r:id="rId40"/>
    <p:sldId id="298" r:id="rId41"/>
    <p:sldId id="257" r:id="rId42"/>
    <p:sldId id="267" r:id="rId43"/>
    <p:sldId id="300" r:id="rId44"/>
    <p:sldId id="288" r:id="rId45"/>
    <p:sldId id="302" r:id="rId46"/>
    <p:sldId id="304" r:id="rId47"/>
    <p:sldId id="269" r:id="rId48"/>
    <p:sldId id="270" r:id="rId4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00FF00"/>
    <a:srgbClr val="9900CC"/>
    <a:srgbClr val="9966FF"/>
    <a:srgbClr val="800000"/>
    <a:srgbClr val="FF4747"/>
    <a:srgbClr val="FFAFAF"/>
    <a:srgbClr val="5F9127"/>
    <a:srgbClr val="497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7" autoAdjust="0"/>
    <p:restoredTop sz="94669" autoAdjust="0"/>
  </p:normalViewPr>
  <p:slideViewPr>
    <p:cSldViewPr>
      <p:cViewPr>
        <p:scale>
          <a:sx n="80" d="100"/>
          <a:sy n="80" d="100"/>
        </p:scale>
        <p:origin x="-1200" y="-150"/>
      </p:cViewPr>
      <p:guideLst>
        <p:guide orient="horz" pos="2160"/>
        <p:guide pos="2880"/>
      </p:guideLst>
    </p:cSldViewPr>
  </p:slideViewPr>
  <p:outlineViewPr>
    <p:cViewPr>
      <p:scale>
        <a:sx n="33" d="100"/>
        <a:sy n="33" d="100"/>
      </p:scale>
      <p:origin x="18" y="2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5BAC90-90DE-436C-9E4E-1E9859DCDDB0}" type="datetimeFigureOut">
              <a:rPr lang="de-DE" smtClean="0"/>
              <a:t>04.11.2015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3DF03A-DD2D-4988-86D1-70476219A22C}" type="slidenum">
              <a:rPr lang="de-DE" smtClean="0"/>
              <a:t>‹Nr.›</a:t>
            </a:fld>
            <a:endParaRPr lang="de-DE"/>
          </a:p>
        </p:txBody>
      </p:sp>
    </p:spTree>
    <p:extLst>
      <p:ext uri="{BB962C8B-B14F-4D97-AF65-F5344CB8AC3E}">
        <p14:creationId xmlns:p14="http://schemas.microsoft.com/office/powerpoint/2010/main" val="270710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F3DF03A-DD2D-4988-86D1-70476219A22C}" type="slidenum">
              <a:rPr lang="de-DE" smtClean="0"/>
              <a:t>1</a:t>
            </a:fld>
            <a:endParaRPr lang="de-DE"/>
          </a:p>
        </p:txBody>
      </p:sp>
    </p:spTree>
    <p:extLst>
      <p:ext uri="{BB962C8B-B14F-4D97-AF65-F5344CB8AC3E}">
        <p14:creationId xmlns:p14="http://schemas.microsoft.com/office/powerpoint/2010/main" val="360210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9</a:t>
            </a:fld>
            <a:endParaRPr lang="de-DE"/>
          </a:p>
        </p:txBody>
      </p:sp>
    </p:spTree>
    <p:extLst>
      <p:ext uri="{BB962C8B-B14F-4D97-AF65-F5344CB8AC3E}">
        <p14:creationId xmlns:p14="http://schemas.microsoft.com/office/powerpoint/2010/main" val="41811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44</a:t>
            </a:fld>
            <a:endParaRPr lang="de-DE"/>
          </a:p>
        </p:txBody>
      </p:sp>
    </p:spTree>
    <p:extLst>
      <p:ext uri="{BB962C8B-B14F-4D97-AF65-F5344CB8AC3E}">
        <p14:creationId xmlns:p14="http://schemas.microsoft.com/office/powerpoint/2010/main" val="290012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04.11.2015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265549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04.11.2015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89894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04.11.2015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32801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04.11.2015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17829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85CBBF40-F356-4DAF-8EF8-17BEE2FDCE37}" type="datetimeFigureOut">
              <a:rPr lang="de-DE" smtClean="0"/>
              <a:t>04.11.2015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233657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85CBBF40-F356-4DAF-8EF8-17BEE2FDCE37}" type="datetimeFigureOut">
              <a:rPr lang="de-DE" smtClean="0"/>
              <a:t>04.11.2015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14441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85CBBF40-F356-4DAF-8EF8-17BEE2FDCE37}" type="datetimeFigureOut">
              <a:rPr lang="de-DE" smtClean="0"/>
              <a:t>04.11.2015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358367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85CBBF40-F356-4DAF-8EF8-17BEE2FDCE37}" type="datetimeFigureOut">
              <a:rPr lang="de-DE" smtClean="0"/>
              <a:t>04.11.2015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394712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5CBBF40-F356-4DAF-8EF8-17BEE2FDCE37}" type="datetimeFigureOut">
              <a:rPr lang="de-DE" smtClean="0"/>
              <a:t>04.11.2015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29442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85CBBF40-F356-4DAF-8EF8-17BEE2FDCE37}" type="datetimeFigureOut">
              <a:rPr lang="de-DE" smtClean="0"/>
              <a:t>04.11.2015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417681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85CBBF40-F356-4DAF-8EF8-17BEE2FDCE37}" type="datetimeFigureOut">
              <a:rPr lang="de-DE" smtClean="0"/>
              <a:t>04.11.2015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6130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BBF40-F356-4DAF-8EF8-17BEE2FDCE37}" type="datetimeFigureOut">
              <a:rPr lang="de-DE" smtClean="0"/>
              <a:t>04.11.2015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0D8ED-D0A2-48B7-85EF-3499665F4673}" type="slidenum">
              <a:rPr lang="de-DE" smtClean="0"/>
              <a:t>‹Nr.›</a:t>
            </a:fld>
            <a:endParaRPr lang="de-DE"/>
          </a:p>
        </p:txBody>
      </p:sp>
    </p:spTree>
    <p:extLst>
      <p:ext uri="{BB962C8B-B14F-4D97-AF65-F5344CB8AC3E}">
        <p14:creationId xmlns:p14="http://schemas.microsoft.com/office/powerpoint/2010/main" val="2868832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36.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1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emf"/><Relationship Id="rId2"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16.png"/><Relationship Id="rId7" Type="http://schemas.openxmlformats.org/officeDocument/2006/relationships/image" Target="../media/image46.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emf"/><Relationship Id="rId9"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2.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6.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microsoft.com/office/2007/relationships/hdphoto" Target="../media/hdphoto1.wdp"/><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microsoft.com/office/2007/relationships/hdphoto" Target="../media/hdphoto2.wdp"/><Relationship Id="rId5" Type="http://schemas.openxmlformats.org/officeDocument/2006/relationships/image" Target="../media/image4.emf"/><Relationship Id="rId10" Type="http://schemas.openxmlformats.org/officeDocument/2006/relationships/image" Target="../media/image2.png"/><Relationship Id="rId4" Type="http://schemas.openxmlformats.org/officeDocument/2006/relationships/image" Target="../media/image3.gi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jpe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16.png"/><Relationship Id="rId7" Type="http://schemas.openxmlformats.org/officeDocument/2006/relationships/image" Target="../media/image67.tif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tiff"/><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13.wdp"/><Relationship Id="rId18" Type="http://schemas.openxmlformats.org/officeDocument/2006/relationships/image" Target="../media/image79.png"/><Relationship Id="rId3" Type="http://schemas.openxmlformats.org/officeDocument/2006/relationships/image" Target="../media/image16.png"/><Relationship Id="rId21" Type="http://schemas.openxmlformats.org/officeDocument/2006/relationships/image" Target="../media/image81.jpeg"/><Relationship Id="rId7" Type="http://schemas.microsoft.com/office/2007/relationships/hdphoto" Target="../media/hdphoto10.wdp"/><Relationship Id="rId12" Type="http://schemas.openxmlformats.org/officeDocument/2006/relationships/image" Target="../media/image76.png"/><Relationship Id="rId17" Type="http://schemas.microsoft.com/office/2007/relationships/hdphoto" Target="../media/hdphoto15.wdp"/><Relationship Id="rId2" Type="http://schemas.openxmlformats.org/officeDocument/2006/relationships/image" Target="../media/image25.png"/><Relationship Id="rId16" Type="http://schemas.openxmlformats.org/officeDocument/2006/relationships/image" Target="../media/image78.png"/><Relationship Id="rId20"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73.png"/><Relationship Id="rId11" Type="http://schemas.microsoft.com/office/2007/relationships/hdphoto" Target="../media/hdphoto12.wdp"/><Relationship Id="rId5" Type="http://schemas.microsoft.com/office/2007/relationships/hdphoto" Target="../media/hdphoto9.wdp"/><Relationship Id="rId15" Type="http://schemas.microsoft.com/office/2007/relationships/hdphoto" Target="../media/hdphoto14.wdp"/><Relationship Id="rId10" Type="http://schemas.openxmlformats.org/officeDocument/2006/relationships/image" Target="../media/image75.png"/><Relationship Id="rId19" Type="http://schemas.microsoft.com/office/2007/relationships/hdphoto" Target="../media/hdphoto16.wdp"/><Relationship Id="rId4" Type="http://schemas.openxmlformats.org/officeDocument/2006/relationships/image" Target="../media/image72.png"/><Relationship Id="rId9" Type="http://schemas.microsoft.com/office/2007/relationships/hdphoto" Target="../media/hdphoto11.wdp"/><Relationship Id="rId1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6.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8" Type="http://schemas.openxmlformats.org/officeDocument/2006/relationships/image" Target="../media/image97.tiff"/><Relationship Id="rId3" Type="http://schemas.openxmlformats.org/officeDocument/2006/relationships/image" Target="../media/image16.png"/><Relationship Id="rId7" Type="http://schemas.openxmlformats.org/officeDocument/2006/relationships/image" Target="../media/image96.tif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5.tiff"/><Relationship Id="rId11" Type="http://schemas.openxmlformats.org/officeDocument/2006/relationships/image" Target="../media/image67.tiff"/><Relationship Id="rId5" Type="http://schemas.openxmlformats.org/officeDocument/2006/relationships/image" Target="../media/image94.tiff"/><Relationship Id="rId10" Type="http://schemas.openxmlformats.org/officeDocument/2006/relationships/image" Target="../media/image99.tiff"/><Relationship Id="rId4" Type="http://schemas.openxmlformats.org/officeDocument/2006/relationships/image" Target="../media/image93.tiff"/><Relationship Id="rId9" Type="http://schemas.openxmlformats.org/officeDocument/2006/relationships/image" Target="../media/image98.tif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gif"/><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jpe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7.emf"/><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jpeg"/><Relationship Id="rId7" Type="http://schemas.microsoft.com/office/2007/relationships/hdphoto" Target="../media/hdphoto17.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25.png"/><Relationship Id="rId9"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jpeg"/><Relationship Id="rId5" Type="http://schemas.microsoft.com/office/2007/relationships/hdphoto" Target="../media/hdphoto3.wdp"/><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26.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9740" y="2198172"/>
            <a:ext cx="10585175" cy="1470025"/>
          </a:xfrm>
        </p:spPr>
        <p:txBody>
          <a:bodyPr>
            <a:noAutofit/>
          </a:bodyPr>
          <a:lstStyle/>
          <a:p>
            <a:r>
              <a:rPr lang="en-US" b="1" dirty="0" smtClean="0">
                <a:solidFill>
                  <a:srgbClr val="002060"/>
                </a:solidFill>
                <a:effectLst>
                  <a:outerShdw blurRad="38100" dist="38100" dir="2700000" algn="tl">
                    <a:srgbClr val="000000">
                      <a:alpha val="43137"/>
                    </a:srgbClr>
                  </a:outerShdw>
                </a:effectLst>
              </a:rPr>
              <a:t>Characterization of the Pre-Lytic Active Egress of a Non-Enveloped Virus </a:t>
            </a:r>
            <a:endParaRPr lang="en-US" b="1" dirty="0">
              <a:solidFill>
                <a:srgbClr val="002060"/>
              </a:solidFill>
              <a:effectLst>
                <a:outerShdw blurRad="38100" dist="38100" dir="2700000" algn="tl">
                  <a:srgbClr val="000000">
                    <a:alpha val="43137"/>
                  </a:srgbClr>
                </a:outerShdw>
              </a:effectLst>
            </a:endParaRPr>
          </a:p>
        </p:txBody>
      </p:sp>
      <p:pic>
        <p:nvPicPr>
          <p:cNvPr id="5"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6" name="Picture 3"/>
          <p:cNvPicPr>
            <a:picLocks noChangeAspect="1" noChangeArrowheads="1"/>
          </p:cNvPicPr>
          <p:nvPr/>
        </p:nvPicPr>
        <p:blipFill rotWithShape="1">
          <a:blip r:embed="rId5">
            <a:clrChange>
              <a:clrFrom>
                <a:srgbClr val="E6E6E6"/>
              </a:clrFrom>
              <a:clrTo>
                <a:srgbClr val="E6E6E6">
                  <a:alpha val="0"/>
                </a:srgbClr>
              </a:clrTo>
            </a:clrChange>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763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5" name="Rectangle 2"/>
          <p:cNvSpPr txBox="1">
            <a:spLocks noChangeArrowheads="1"/>
          </p:cNvSpPr>
          <p:nvPr/>
        </p:nvSpPr>
        <p:spPr>
          <a:xfrm>
            <a:off x="94308" y="104184"/>
            <a:ext cx="887018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Nuclear Export of Minute Virus of Mice</a:t>
            </a:r>
            <a:endParaRPr lang="en-US" sz="2800" b="1" i="1" dirty="0">
              <a:solidFill>
                <a:schemeClr val="bg1"/>
              </a:solidFill>
              <a:latin typeface="+mj-lt"/>
            </a:endParaRPr>
          </a:p>
        </p:txBody>
      </p:sp>
      <p:pic>
        <p:nvPicPr>
          <p:cNvPr id="6" name="Picture 2"/>
          <p:cNvPicPr>
            <a:picLocks noChangeAspect="1"/>
          </p:cNvPicPr>
          <p:nvPr/>
        </p:nvPicPr>
        <p:blipFill>
          <a:blip r:embed="rId3">
            <a:duotone>
              <a:schemeClr val="accent1">
                <a:shade val="45000"/>
                <a:satMod val="135000"/>
              </a:schemeClr>
              <a:prstClr val="white"/>
            </a:duotone>
          </a:blip>
          <a:stretch>
            <a:fillRect/>
          </a:stretch>
        </p:blipFill>
        <p:spPr>
          <a:xfrm>
            <a:off x="6126047" y="2166741"/>
            <a:ext cx="972208" cy="1116000"/>
          </a:xfrm>
          <a:prstGeom prst="rect">
            <a:avLst/>
          </a:prstGeom>
        </p:spPr>
      </p:pic>
      <p:sp>
        <p:nvSpPr>
          <p:cNvPr id="7" name="Freeform 40"/>
          <p:cNvSpPr/>
          <p:nvPr/>
        </p:nvSpPr>
        <p:spPr>
          <a:xfrm rot="13873920">
            <a:off x="6231066" y="2632213"/>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rgbClr val="FF0000">
                <a:alpha val="40000"/>
              </a:srgb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8" name="Gruppieren 7"/>
          <p:cNvGrpSpPr/>
          <p:nvPr/>
        </p:nvGrpSpPr>
        <p:grpSpPr>
          <a:xfrm rot="15946922">
            <a:off x="6383932" y="1895695"/>
            <a:ext cx="385701" cy="144000"/>
            <a:chOff x="1833287" y="6390465"/>
            <a:chExt cx="385701" cy="144000"/>
          </a:xfrm>
        </p:grpSpPr>
        <p:cxnSp>
          <p:nvCxnSpPr>
            <p:cNvPr id="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0" name="Ellipse 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 name="Ellipse 1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 name="Ellipse 1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 name="Ellipse 1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 name="Ellipse 1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5" name="Gruppieren 14"/>
          <p:cNvGrpSpPr/>
          <p:nvPr/>
        </p:nvGrpSpPr>
        <p:grpSpPr>
          <a:xfrm rot="19329006">
            <a:off x="7043453" y="2234842"/>
            <a:ext cx="385701" cy="144000"/>
            <a:chOff x="1833287" y="6390465"/>
            <a:chExt cx="385701" cy="144000"/>
          </a:xfrm>
        </p:grpSpPr>
        <p:cxnSp>
          <p:nvCxnSpPr>
            <p:cNvPr id="16"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7" name="Ellipse 16"/>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8" name="Ellipse 17"/>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9" name="Ellipse 18"/>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0" name="Ellipse 19"/>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1" name="Ellipse 20"/>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22" name="Gruppieren 21"/>
          <p:cNvGrpSpPr/>
          <p:nvPr/>
        </p:nvGrpSpPr>
        <p:grpSpPr>
          <a:xfrm rot="2204428">
            <a:off x="7061858" y="3020430"/>
            <a:ext cx="385701" cy="144000"/>
            <a:chOff x="1833287" y="6390465"/>
            <a:chExt cx="385701" cy="144000"/>
          </a:xfrm>
        </p:grpSpPr>
        <p:cxnSp>
          <p:nvCxnSpPr>
            <p:cNvPr id="2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24" name="Ellipse 2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5" name="Ellipse 2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6" name="Ellipse 2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7" name="Ellipse 2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8" name="Ellipse 2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29" name="Gruppieren 28"/>
          <p:cNvGrpSpPr/>
          <p:nvPr/>
        </p:nvGrpSpPr>
        <p:grpSpPr>
          <a:xfrm rot="5400000">
            <a:off x="6432191" y="3377930"/>
            <a:ext cx="385701" cy="144000"/>
            <a:chOff x="1833287" y="6390465"/>
            <a:chExt cx="385701" cy="144000"/>
          </a:xfrm>
        </p:grpSpPr>
        <p:cxnSp>
          <p:nvCxnSpPr>
            <p:cNvPr id="30"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1" name="Ellipse 30"/>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2" name="Ellipse 31"/>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3" name="Ellipse 32"/>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4" name="Ellipse 33"/>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5" name="Ellipse 34"/>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36" name="Gruppieren 35"/>
          <p:cNvGrpSpPr/>
          <p:nvPr/>
        </p:nvGrpSpPr>
        <p:grpSpPr>
          <a:xfrm rot="8522858">
            <a:off x="5795177" y="3043331"/>
            <a:ext cx="385701" cy="144000"/>
            <a:chOff x="1833287" y="6390465"/>
            <a:chExt cx="385701" cy="144000"/>
          </a:xfrm>
        </p:grpSpPr>
        <p:cxnSp>
          <p:nvCxnSpPr>
            <p:cNvPr id="3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8" name="Ellipse 3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9" name="Ellipse 3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0" name="Ellipse 3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1" name="Ellipse 4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2" name="Ellipse 4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43" name="Gruppieren 42"/>
          <p:cNvGrpSpPr/>
          <p:nvPr/>
        </p:nvGrpSpPr>
        <p:grpSpPr>
          <a:xfrm rot="12514432">
            <a:off x="5750221" y="2291717"/>
            <a:ext cx="385701" cy="144000"/>
            <a:chOff x="1833287" y="6390465"/>
            <a:chExt cx="385701" cy="144000"/>
          </a:xfrm>
        </p:grpSpPr>
        <p:cxnSp>
          <p:nvCxnSpPr>
            <p:cNvPr id="44"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5" name="Ellipse 44"/>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7" name="Ellipse 46"/>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8" name="Ellipse 47"/>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9" name="Ellipse 48"/>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0" name="Gruppieren 49"/>
          <p:cNvGrpSpPr/>
          <p:nvPr/>
        </p:nvGrpSpPr>
        <p:grpSpPr>
          <a:xfrm rot="12514432">
            <a:off x="6048308" y="2502085"/>
            <a:ext cx="385701" cy="144000"/>
            <a:chOff x="1833287" y="6390465"/>
            <a:chExt cx="385701" cy="144000"/>
          </a:xfrm>
          <a:scene3d>
            <a:camera prst="orthographicFront">
              <a:rot lat="21594000" lon="2400000" rev="1800000"/>
            </a:camera>
            <a:lightRig rig="threePt" dir="t"/>
          </a:scene3d>
        </p:grpSpPr>
        <p:cxnSp>
          <p:nvCxnSpPr>
            <p:cNvPr id="5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52" name="Ellipse 5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3" name="Ellipse 5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4" name="Ellipse 5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5" name="Ellipse 5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6" name="Ellipse 5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57" name="Curved Connector 4"/>
          <p:cNvCxnSpPr/>
          <p:nvPr/>
        </p:nvCxnSpPr>
        <p:spPr>
          <a:xfrm rot="20821342" flipV="1">
            <a:off x="6776722" y="2321791"/>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58" name="Gruppieren 57"/>
          <p:cNvGrpSpPr/>
          <p:nvPr/>
        </p:nvGrpSpPr>
        <p:grpSpPr>
          <a:xfrm>
            <a:off x="6917691" y="2226346"/>
            <a:ext cx="130276" cy="206116"/>
            <a:chOff x="3729766" y="5756981"/>
            <a:chExt cx="130276" cy="206116"/>
          </a:xfrm>
        </p:grpSpPr>
        <p:sp>
          <p:nvSpPr>
            <p:cNvPr id="59" name="Ellipse 58"/>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0" name="Ellipse 59"/>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1" name="Ellipse 60"/>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2" name="Ellipse 61"/>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3" name="Ellipse 62"/>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4" name="Gruppieren 63"/>
          <p:cNvGrpSpPr/>
          <p:nvPr/>
        </p:nvGrpSpPr>
        <p:grpSpPr>
          <a:xfrm rot="12514432">
            <a:off x="6355163" y="3026393"/>
            <a:ext cx="385701" cy="144000"/>
            <a:chOff x="1833287" y="6390465"/>
            <a:chExt cx="385701" cy="144000"/>
          </a:xfrm>
          <a:scene3d>
            <a:camera prst="orthographicFront">
              <a:rot lat="21594000" lon="2400000" rev="4200000"/>
            </a:camera>
            <a:lightRig rig="threePt" dir="t"/>
          </a:scene3d>
        </p:grpSpPr>
        <p:cxnSp>
          <p:nvCxnSpPr>
            <p:cNvPr id="6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66" name="Ellipse 6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7" name="Ellipse 6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8" name="Ellipse 6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9" name="Ellipse 6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0" name="Ellipse 6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pic>
        <p:nvPicPr>
          <p:cNvPr id="71" name="Picture 2"/>
          <p:cNvPicPr>
            <a:picLocks noChangeAspect="1"/>
          </p:cNvPicPr>
          <p:nvPr/>
        </p:nvPicPr>
        <p:blipFill>
          <a:blip r:embed="rId3">
            <a:duotone>
              <a:schemeClr val="accent1">
                <a:shade val="45000"/>
                <a:satMod val="135000"/>
              </a:schemeClr>
              <a:prstClr val="white"/>
            </a:duotone>
          </a:blip>
          <a:stretch>
            <a:fillRect/>
          </a:stretch>
        </p:blipFill>
        <p:spPr>
          <a:xfrm>
            <a:off x="1496922" y="2070140"/>
            <a:ext cx="972208" cy="1116000"/>
          </a:xfrm>
          <a:prstGeom prst="rect">
            <a:avLst/>
          </a:prstGeom>
        </p:spPr>
      </p:pic>
      <p:cxnSp>
        <p:nvCxnSpPr>
          <p:cNvPr id="73" name="Curved Connector 9"/>
          <p:cNvCxnSpPr/>
          <p:nvPr/>
        </p:nvCxnSpPr>
        <p:spPr>
          <a:xfrm flipV="1">
            <a:off x="1525497" y="2773808"/>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4" name="Curved Connector 11"/>
          <p:cNvCxnSpPr/>
          <p:nvPr/>
        </p:nvCxnSpPr>
        <p:spPr>
          <a:xfrm rot="13500000" flipV="1">
            <a:off x="1720231" y="2352239"/>
            <a:ext cx="252238" cy="109999"/>
          </a:xfrm>
          <a:prstGeom prst="curvedConnector3">
            <a:avLst>
              <a:gd name="adj1" fmla="val 50000"/>
            </a:avLst>
          </a:prstGeom>
          <a:ln w="9525" cmpd="sng">
            <a:solidFill>
              <a:schemeClr val="dk1">
                <a:alpha val="50000"/>
              </a:schemeClr>
            </a:solidFill>
          </a:ln>
          <a:effectLst>
            <a:outerShdw blurRad="40000" dist="23000" dir="5400000" rotWithShape="0">
              <a:srgbClr val="000000">
                <a:alpha val="35000"/>
              </a:srgbClr>
            </a:outerShdw>
          </a:effectLst>
          <a:scene3d>
            <a:camera prst="orthographicFront">
              <a:rot lat="3600000" lon="1800000" rev="36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75" name="Curved Connector 8"/>
          <p:cNvCxnSpPr/>
          <p:nvPr/>
        </p:nvCxnSpPr>
        <p:spPr>
          <a:xfrm rot="13500000" flipV="1">
            <a:off x="1532782" y="2359747"/>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6" name="Curved Connector 6"/>
          <p:cNvCxnSpPr/>
          <p:nvPr/>
        </p:nvCxnSpPr>
        <p:spPr>
          <a:xfrm rot="6960000" flipV="1">
            <a:off x="1835564" y="2181953"/>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7" name="Curved Connector 12"/>
          <p:cNvCxnSpPr/>
          <p:nvPr/>
        </p:nvCxnSpPr>
        <p:spPr>
          <a:xfrm flipV="1">
            <a:off x="2063461" y="2556534"/>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rot lat="1800000" lon="1800000" rev="30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78" name="Curved Connector 5"/>
          <p:cNvCxnSpPr/>
          <p:nvPr/>
        </p:nvCxnSpPr>
        <p:spPr>
          <a:xfrm rot="10800000">
            <a:off x="2229964" y="2717796"/>
            <a:ext cx="230462" cy="144380"/>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9" name="Curved Connector 7"/>
          <p:cNvCxnSpPr/>
          <p:nvPr/>
        </p:nvCxnSpPr>
        <p:spPr>
          <a:xfrm rot="6960000" flipV="1">
            <a:off x="1864139" y="2949658"/>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80" name="Curved Connector 10"/>
          <p:cNvCxnSpPr/>
          <p:nvPr/>
        </p:nvCxnSpPr>
        <p:spPr>
          <a:xfrm flipV="1">
            <a:off x="1722471" y="2811908"/>
            <a:ext cx="252238" cy="109999"/>
          </a:xfrm>
          <a:prstGeom prst="curvedConnector3">
            <a:avLst>
              <a:gd name="adj1" fmla="val 50000"/>
            </a:avLst>
          </a:prstGeom>
          <a:ln w="12700" cmpd="sng">
            <a:solidFill>
              <a:schemeClr val="dk1">
                <a:alpha val="50000"/>
              </a:schemeClr>
            </a:solidFill>
          </a:ln>
          <a:effectLst>
            <a:outerShdw blurRad="40000" dist="23000" dir="5400000" rotWithShape="0">
              <a:srgbClr val="000000">
                <a:alpha val="35000"/>
              </a:srgbClr>
            </a:outerShdw>
          </a:effectLst>
          <a:scene3d>
            <a:camera prst="orthographicFront">
              <a:rot lat="0" lon="7200000" rev="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81" name="Curved Connector 4"/>
          <p:cNvCxnSpPr/>
          <p:nvPr/>
        </p:nvCxnSpPr>
        <p:spPr>
          <a:xfrm flipV="1">
            <a:off x="2207477" y="2365002"/>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grpSp>
        <p:nvGrpSpPr>
          <p:cNvPr id="82" name="Gruppieren 81"/>
          <p:cNvGrpSpPr/>
          <p:nvPr/>
        </p:nvGrpSpPr>
        <p:grpSpPr>
          <a:xfrm>
            <a:off x="2215222" y="2703552"/>
            <a:ext cx="156154" cy="66676"/>
            <a:chOff x="8100392" y="4236854"/>
            <a:chExt cx="156154" cy="66676"/>
          </a:xfrm>
        </p:grpSpPr>
        <p:sp>
          <p:nvSpPr>
            <p:cNvPr id="83" name="Ellipse 82"/>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4" name="Ellipse 83"/>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6" name="Gruppieren 85"/>
          <p:cNvGrpSpPr/>
          <p:nvPr/>
        </p:nvGrpSpPr>
        <p:grpSpPr>
          <a:xfrm rot="5400000">
            <a:off x="1898217" y="2261563"/>
            <a:ext cx="156154" cy="66676"/>
            <a:chOff x="8100392" y="4236854"/>
            <a:chExt cx="156154" cy="66676"/>
          </a:xfrm>
        </p:grpSpPr>
        <p:sp>
          <p:nvSpPr>
            <p:cNvPr id="87" name="Ellipse 86"/>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8" name="Ellipse 87"/>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9" name="Ellipse 88"/>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0" name="Gruppieren 89"/>
          <p:cNvGrpSpPr/>
          <p:nvPr/>
        </p:nvGrpSpPr>
        <p:grpSpPr>
          <a:xfrm rot="18000000">
            <a:off x="1604282" y="2770266"/>
            <a:ext cx="156154" cy="66676"/>
            <a:chOff x="8100392" y="4236854"/>
            <a:chExt cx="156154" cy="66676"/>
          </a:xfrm>
        </p:grpSpPr>
        <p:sp>
          <p:nvSpPr>
            <p:cNvPr id="91" name="Ellipse 90"/>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4" name="Gruppieren 93"/>
          <p:cNvGrpSpPr/>
          <p:nvPr/>
        </p:nvGrpSpPr>
        <p:grpSpPr>
          <a:xfrm rot="-360000">
            <a:off x="1633272" y="2383023"/>
            <a:ext cx="156154" cy="66676"/>
            <a:chOff x="8100392" y="4236854"/>
            <a:chExt cx="156154" cy="66676"/>
          </a:xfrm>
        </p:grpSpPr>
        <p:sp>
          <p:nvSpPr>
            <p:cNvPr id="95" name="Ellipse 94"/>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6" name="Ellipse 95"/>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7" name="Ellipse 96"/>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8" name="Gruppieren 97"/>
          <p:cNvGrpSpPr/>
          <p:nvPr/>
        </p:nvGrpSpPr>
        <p:grpSpPr>
          <a:xfrm rot="4980000">
            <a:off x="1939016" y="2976740"/>
            <a:ext cx="156154" cy="66676"/>
            <a:chOff x="8100392" y="4236854"/>
            <a:chExt cx="156154" cy="66676"/>
          </a:xfrm>
        </p:grpSpPr>
        <p:sp>
          <p:nvSpPr>
            <p:cNvPr id="99" name="Ellipse 98"/>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1" name="Ellipse 100"/>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02" name="Freeform 40"/>
          <p:cNvSpPr/>
          <p:nvPr/>
        </p:nvSpPr>
        <p:spPr>
          <a:xfrm rot="10800000">
            <a:off x="3640845" y="1894776"/>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rgbClr val="FF0000">
                <a:alpha val="40000"/>
              </a:srgb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03" name="Gerade Verbindung mit Pfeil 102"/>
          <p:cNvCxnSpPr/>
          <p:nvPr/>
        </p:nvCxnSpPr>
        <p:spPr>
          <a:xfrm>
            <a:off x="3552082" y="2760395"/>
            <a:ext cx="1476416" cy="0"/>
          </a:xfrm>
          <a:prstGeom prst="straightConnector1">
            <a:avLst/>
          </a:prstGeom>
          <a:ln w="28575">
            <a:tailEnd type="stealth" w="lg" len="med"/>
          </a:ln>
        </p:spPr>
        <p:style>
          <a:lnRef idx="1">
            <a:schemeClr val="dk1"/>
          </a:lnRef>
          <a:fillRef idx="0">
            <a:schemeClr val="dk1"/>
          </a:fillRef>
          <a:effectRef idx="0">
            <a:schemeClr val="dk1"/>
          </a:effectRef>
          <a:fontRef idx="minor">
            <a:schemeClr val="tx1"/>
          </a:fontRef>
        </p:style>
      </p:cxnSp>
      <p:sp>
        <p:nvSpPr>
          <p:cNvPr id="104" name="Bogen 103"/>
          <p:cNvSpPr/>
          <p:nvPr/>
        </p:nvSpPr>
        <p:spPr>
          <a:xfrm rot="10800000">
            <a:off x="3929931" y="1532860"/>
            <a:ext cx="1030068" cy="1224135"/>
          </a:xfrm>
          <a:prstGeom prst="arc">
            <a:avLst>
              <a:gd name="adj1" fmla="val 15820948"/>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Ellipse 142"/>
          <p:cNvSpPr/>
          <p:nvPr/>
        </p:nvSpPr>
        <p:spPr>
          <a:xfrm rot="18000000">
            <a:off x="2174413" y="2616665"/>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4" name="Ellipse 143"/>
          <p:cNvSpPr/>
          <p:nvPr/>
        </p:nvSpPr>
        <p:spPr>
          <a:xfrm rot="18000000">
            <a:off x="2202325" y="2576556"/>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5" name="Ellipse 144"/>
          <p:cNvSpPr/>
          <p:nvPr/>
        </p:nvSpPr>
        <p:spPr>
          <a:xfrm rot="18000000">
            <a:off x="2198102" y="253402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6" name="Ellipse 145"/>
          <p:cNvSpPr/>
          <p:nvPr/>
        </p:nvSpPr>
        <p:spPr>
          <a:xfrm rot="18000000">
            <a:off x="2307796" y="2470226"/>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7" name="Ellipse 146"/>
          <p:cNvSpPr/>
          <p:nvPr/>
        </p:nvSpPr>
        <p:spPr>
          <a:xfrm rot="18000000">
            <a:off x="2346341" y="243254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8" name="Ellipse 147"/>
          <p:cNvSpPr/>
          <p:nvPr/>
        </p:nvSpPr>
        <p:spPr>
          <a:xfrm rot="18000000">
            <a:off x="2346341" y="2400641"/>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9" name="Textfeld 148"/>
          <p:cNvSpPr txBox="1"/>
          <p:nvPr/>
        </p:nvSpPr>
        <p:spPr>
          <a:xfrm>
            <a:off x="3275856" y="1371945"/>
            <a:ext cx="1809791" cy="307777"/>
          </a:xfrm>
          <a:prstGeom prst="rect">
            <a:avLst/>
          </a:prstGeom>
          <a:noFill/>
        </p:spPr>
        <p:txBody>
          <a:bodyPr wrap="none" rtlCol="0">
            <a:spAutoFit/>
          </a:bodyPr>
          <a:lstStyle/>
          <a:p>
            <a:r>
              <a:rPr lang="en-US" sz="1400" b="1" dirty="0" smtClean="0"/>
              <a:t>Linear ssDNA genome</a:t>
            </a:r>
            <a:endParaRPr lang="en-US" sz="1400" b="1" dirty="0"/>
          </a:p>
        </p:txBody>
      </p:sp>
      <p:sp>
        <p:nvSpPr>
          <p:cNvPr id="151" name="Ellipse 150"/>
          <p:cNvSpPr/>
          <p:nvPr/>
        </p:nvSpPr>
        <p:spPr>
          <a:xfrm rot="18000000">
            <a:off x="1799659" y="2819952"/>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2" name="Ellipse 151"/>
          <p:cNvSpPr/>
          <p:nvPr/>
        </p:nvSpPr>
        <p:spPr>
          <a:xfrm rot="18000000">
            <a:off x="1905224" y="2451383"/>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4" name="Ellipse 153"/>
          <p:cNvSpPr/>
          <p:nvPr/>
        </p:nvSpPr>
        <p:spPr>
          <a:xfrm rot="18000000">
            <a:off x="1856905" y="2462016"/>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5" name="Ellipse 154"/>
          <p:cNvSpPr/>
          <p:nvPr/>
        </p:nvSpPr>
        <p:spPr>
          <a:xfrm rot="18000000">
            <a:off x="1812809" y="2480859"/>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6" name="Ellipse 155"/>
          <p:cNvSpPr/>
          <p:nvPr/>
        </p:nvSpPr>
        <p:spPr>
          <a:xfrm rot="18000000">
            <a:off x="1855341" y="2832689"/>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7" name="Ellipse 156"/>
          <p:cNvSpPr/>
          <p:nvPr/>
        </p:nvSpPr>
        <p:spPr>
          <a:xfrm rot="18000000">
            <a:off x="1884817" y="2883431"/>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8" name="Textfeld 157"/>
          <p:cNvSpPr txBox="1"/>
          <p:nvPr/>
        </p:nvSpPr>
        <p:spPr>
          <a:xfrm>
            <a:off x="755576" y="1371945"/>
            <a:ext cx="2312043" cy="307777"/>
          </a:xfrm>
          <a:prstGeom prst="rect">
            <a:avLst/>
          </a:prstGeom>
          <a:noFill/>
        </p:spPr>
        <p:txBody>
          <a:bodyPr wrap="none" rtlCol="0">
            <a:spAutoFit/>
          </a:bodyPr>
          <a:lstStyle/>
          <a:p>
            <a:r>
              <a:rPr lang="en-US" sz="1400" b="1" dirty="0" smtClean="0"/>
              <a:t>Pre-assembled empty capsid</a:t>
            </a:r>
            <a:endParaRPr lang="en-US" sz="1400" b="1" dirty="0"/>
          </a:p>
        </p:txBody>
      </p:sp>
      <p:sp>
        <p:nvSpPr>
          <p:cNvPr id="159" name="Textfeld 158"/>
          <p:cNvSpPr txBox="1"/>
          <p:nvPr/>
        </p:nvSpPr>
        <p:spPr>
          <a:xfrm>
            <a:off x="6128875" y="1371945"/>
            <a:ext cx="963405" cy="307777"/>
          </a:xfrm>
          <a:prstGeom prst="rect">
            <a:avLst/>
          </a:prstGeom>
          <a:noFill/>
        </p:spPr>
        <p:txBody>
          <a:bodyPr wrap="none" rtlCol="0">
            <a:spAutoFit/>
          </a:bodyPr>
          <a:lstStyle/>
          <a:p>
            <a:r>
              <a:rPr lang="en-US" sz="1400" b="1" dirty="0" smtClean="0"/>
              <a:t>Full capsid</a:t>
            </a:r>
            <a:endParaRPr lang="en-US" sz="1400" b="1" dirty="0"/>
          </a:p>
        </p:txBody>
      </p:sp>
      <p:grpSp>
        <p:nvGrpSpPr>
          <p:cNvPr id="160" name="Gruppieren 159"/>
          <p:cNvGrpSpPr/>
          <p:nvPr/>
        </p:nvGrpSpPr>
        <p:grpSpPr>
          <a:xfrm>
            <a:off x="878326" y="3498781"/>
            <a:ext cx="385701" cy="144000"/>
            <a:chOff x="1833287" y="6390465"/>
            <a:chExt cx="385701" cy="144000"/>
          </a:xfrm>
        </p:grpSpPr>
        <p:cxnSp>
          <p:nvCxnSpPr>
            <p:cNvPr id="16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62" name="Ellipse 16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3" name="Ellipse 16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4" name="Ellipse 16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5" name="Ellipse 16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6" name="Ellipse 16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67" name="Textfeld 166"/>
          <p:cNvSpPr txBox="1"/>
          <p:nvPr/>
        </p:nvSpPr>
        <p:spPr>
          <a:xfrm>
            <a:off x="1269747" y="3407914"/>
            <a:ext cx="2132315" cy="307777"/>
          </a:xfrm>
          <a:prstGeom prst="rect">
            <a:avLst/>
          </a:prstGeom>
          <a:noFill/>
        </p:spPr>
        <p:txBody>
          <a:bodyPr wrap="none" rtlCol="0">
            <a:spAutoFit/>
          </a:bodyPr>
          <a:lstStyle/>
          <a:p>
            <a:r>
              <a:rPr lang="en-US" sz="1400" b="1" dirty="0" smtClean="0"/>
              <a:t>Phosphoserine-rich N-VP2</a:t>
            </a:r>
            <a:endParaRPr lang="en-US" sz="1400" b="1" dirty="0"/>
          </a:p>
        </p:txBody>
      </p:sp>
      <p:pic>
        <p:nvPicPr>
          <p:cNvPr id="16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53" y="4378163"/>
            <a:ext cx="4935853" cy="176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9" name="Textfeld 168"/>
          <p:cNvSpPr txBox="1"/>
          <p:nvPr/>
        </p:nvSpPr>
        <p:spPr>
          <a:xfrm>
            <a:off x="24863" y="3954322"/>
            <a:ext cx="4536504"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t>Current model for MVM nuclear export:</a:t>
            </a:r>
          </a:p>
        </p:txBody>
      </p:sp>
      <p:sp>
        <p:nvSpPr>
          <p:cNvPr id="170" name="Textfeld 169"/>
          <p:cNvSpPr txBox="1"/>
          <p:nvPr/>
        </p:nvSpPr>
        <p:spPr>
          <a:xfrm>
            <a:off x="62215" y="6209453"/>
            <a:ext cx="389850" cy="276999"/>
          </a:xfrm>
          <a:prstGeom prst="rect">
            <a:avLst/>
          </a:prstGeom>
          <a:noFill/>
        </p:spPr>
        <p:txBody>
          <a:bodyPr wrap="none" rtlCol="0">
            <a:spAutoFit/>
          </a:bodyPr>
          <a:lstStyle/>
          <a:p>
            <a:r>
              <a:rPr lang="en-US" sz="1200" dirty="0" smtClean="0"/>
              <a:t>①</a:t>
            </a:r>
            <a:endParaRPr lang="en-US" sz="1200" dirty="0"/>
          </a:p>
        </p:txBody>
      </p:sp>
      <p:sp>
        <p:nvSpPr>
          <p:cNvPr id="171" name="Textfeld 170"/>
          <p:cNvSpPr txBox="1"/>
          <p:nvPr/>
        </p:nvSpPr>
        <p:spPr>
          <a:xfrm>
            <a:off x="62215" y="6447440"/>
            <a:ext cx="389850" cy="276999"/>
          </a:xfrm>
          <a:prstGeom prst="rect">
            <a:avLst/>
          </a:prstGeom>
          <a:noFill/>
        </p:spPr>
        <p:txBody>
          <a:bodyPr wrap="none" rtlCol="0">
            <a:spAutoFit/>
          </a:bodyPr>
          <a:lstStyle/>
          <a:p>
            <a:r>
              <a:rPr lang="en-US" sz="1200" dirty="0" smtClean="0"/>
              <a:t>②</a:t>
            </a:r>
            <a:endParaRPr lang="en-US" sz="1200" dirty="0"/>
          </a:p>
        </p:txBody>
      </p:sp>
      <p:sp>
        <p:nvSpPr>
          <p:cNvPr id="172" name="Textfeld 171"/>
          <p:cNvSpPr txBox="1"/>
          <p:nvPr/>
        </p:nvSpPr>
        <p:spPr>
          <a:xfrm>
            <a:off x="293728" y="6178675"/>
            <a:ext cx="5625158" cy="338554"/>
          </a:xfrm>
          <a:prstGeom prst="rect">
            <a:avLst/>
          </a:prstGeom>
          <a:noFill/>
        </p:spPr>
        <p:txBody>
          <a:bodyPr wrap="square" rtlCol="0">
            <a:spAutoFit/>
          </a:bodyPr>
          <a:lstStyle/>
          <a:p>
            <a:r>
              <a:rPr lang="de-CH" sz="1600" dirty="0" smtClean="0"/>
              <a:t>NES </a:t>
            </a:r>
            <a:r>
              <a:rPr lang="de-CH" sz="1600" dirty="0" err="1" smtClean="0"/>
              <a:t>activity</a:t>
            </a:r>
            <a:r>
              <a:rPr lang="de-CH" sz="1600" dirty="0" smtClean="0"/>
              <a:t> </a:t>
            </a:r>
            <a:r>
              <a:rPr lang="de-CH" sz="1600" dirty="0" err="1" smtClean="0"/>
              <a:t>of</a:t>
            </a:r>
            <a:r>
              <a:rPr lang="de-CH" sz="1600" dirty="0" smtClean="0"/>
              <a:t> </a:t>
            </a:r>
            <a:r>
              <a:rPr lang="de-CH" sz="1600" dirty="0" err="1" smtClean="0"/>
              <a:t>highly</a:t>
            </a:r>
            <a:r>
              <a:rPr lang="de-CH" sz="1600" dirty="0" smtClean="0"/>
              <a:t> </a:t>
            </a:r>
            <a:r>
              <a:rPr lang="de-CH" sz="1600" dirty="0" err="1" smtClean="0"/>
              <a:t>phosphorylated</a:t>
            </a:r>
            <a:r>
              <a:rPr lang="de-CH" sz="1600" dirty="0" smtClean="0"/>
              <a:t> N-VP2 in </a:t>
            </a:r>
            <a:r>
              <a:rPr lang="de-CH" sz="1600" dirty="0" err="1" smtClean="0"/>
              <a:t>transformed</a:t>
            </a:r>
            <a:r>
              <a:rPr lang="de-CH" sz="1600" dirty="0" smtClean="0"/>
              <a:t> </a:t>
            </a:r>
            <a:r>
              <a:rPr lang="de-CH" sz="1600" dirty="0" err="1" smtClean="0"/>
              <a:t>cells</a:t>
            </a:r>
            <a:r>
              <a:rPr lang="de-CH" sz="1600" dirty="0" smtClean="0"/>
              <a:t>.</a:t>
            </a:r>
            <a:endParaRPr lang="en-US" sz="1600" dirty="0" smtClean="0"/>
          </a:p>
        </p:txBody>
      </p:sp>
      <p:sp>
        <p:nvSpPr>
          <p:cNvPr id="173" name="Textfeld 172"/>
          <p:cNvSpPr txBox="1"/>
          <p:nvPr/>
        </p:nvSpPr>
        <p:spPr>
          <a:xfrm>
            <a:off x="291628" y="6402814"/>
            <a:ext cx="6707377" cy="338554"/>
          </a:xfrm>
          <a:prstGeom prst="rect">
            <a:avLst/>
          </a:prstGeom>
          <a:noFill/>
        </p:spPr>
        <p:txBody>
          <a:bodyPr wrap="square" rtlCol="0">
            <a:spAutoFit/>
          </a:bodyPr>
          <a:lstStyle/>
          <a:p>
            <a:r>
              <a:rPr lang="de-CH" sz="1600" dirty="0" err="1" smtClean="0"/>
              <a:t>Nuclear</a:t>
            </a:r>
            <a:r>
              <a:rPr lang="de-CH" sz="1600" dirty="0" smtClean="0"/>
              <a:t> </a:t>
            </a:r>
            <a:r>
              <a:rPr lang="de-CH" sz="1600" dirty="0" err="1" smtClean="0"/>
              <a:t>export</a:t>
            </a:r>
            <a:r>
              <a:rPr lang="de-CH" sz="1600" dirty="0" smtClean="0"/>
              <a:t> </a:t>
            </a:r>
            <a:r>
              <a:rPr lang="de-CH" sz="1600" dirty="0" err="1" smtClean="0"/>
              <a:t>is</a:t>
            </a:r>
            <a:r>
              <a:rPr lang="de-CH" sz="1600" dirty="0" smtClean="0"/>
              <a:t> Crm1 </a:t>
            </a:r>
            <a:r>
              <a:rPr lang="de-CH" sz="1600" dirty="0" err="1" smtClean="0"/>
              <a:t>dependent</a:t>
            </a:r>
            <a:r>
              <a:rPr lang="de-CH" sz="1600" dirty="0" smtClean="0"/>
              <a:t> in normal </a:t>
            </a:r>
            <a:r>
              <a:rPr lang="de-CH" sz="1600" dirty="0" err="1" smtClean="0"/>
              <a:t>murine</a:t>
            </a:r>
            <a:r>
              <a:rPr lang="de-CH" sz="1600" dirty="0" smtClean="0"/>
              <a:t> </a:t>
            </a:r>
            <a:r>
              <a:rPr lang="de-CH" sz="1600" dirty="0" err="1" smtClean="0"/>
              <a:t>fibroblasts</a:t>
            </a:r>
            <a:r>
              <a:rPr lang="de-CH" sz="1600" dirty="0" smtClean="0"/>
              <a:t>.</a:t>
            </a:r>
            <a:endParaRPr lang="en-US" sz="1600" dirty="0" smtClean="0"/>
          </a:p>
        </p:txBody>
      </p:sp>
      <p:pic>
        <p:nvPicPr>
          <p:cNvPr id="174"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5" name="Textfeld 174"/>
          <p:cNvSpPr txBox="1"/>
          <p:nvPr/>
        </p:nvSpPr>
        <p:spPr>
          <a:xfrm>
            <a:off x="24863" y="908720"/>
            <a:ext cx="4978868"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t>DNA-packaging triggers N-VP2 externalization:</a:t>
            </a:r>
          </a:p>
        </p:txBody>
      </p:sp>
      <p:sp>
        <p:nvSpPr>
          <p:cNvPr id="176" name="Textfeld 175"/>
          <p:cNvSpPr txBox="1"/>
          <p:nvPr/>
        </p:nvSpPr>
        <p:spPr>
          <a:xfrm>
            <a:off x="5630854" y="4293096"/>
            <a:ext cx="3287799" cy="203132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 </a:t>
            </a:r>
            <a:r>
              <a:rPr lang="en-US" b="1" i="1" dirty="0" err="1" smtClean="0">
                <a:solidFill>
                  <a:srgbClr val="FF0000"/>
                </a:solidFill>
              </a:rPr>
              <a:t>Phosphorylations</a:t>
            </a:r>
            <a:r>
              <a:rPr lang="en-US" dirty="0" smtClean="0">
                <a:solidFill>
                  <a:srgbClr val="FF0000"/>
                </a:solidFill>
              </a:rPr>
              <a:t> </a:t>
            </a:r>
            <a:r>
              <a:rPr lang="en-US" dirty="0" smtClean="0"/>
              <a:t>have been demonstrated to regulate nuclear import and export by masking NLS or NES sequences or by the introduction of conformational changes.  </a:t>
            </a:r>
            <a:endParaRPr lang="en-US" dirty="0"/>
          </a:p>
        </p:txBody>
      </p:sp>
    </p:spTree>
    <p:extLst>
      <p:ext uri="{BB962C8B-B14F-4D97-AF65-F5344CB8AC3E}">
        <p14:creationId xmlns:p14="http://schemas.microsoft.com/office/powerpoint/2010/main" val="2044850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
          <p:cNvPicPr>
            <a:picLocks noChangeAspect="1"/>
          </p:cNvPicPr>
          <p:nvPr/>
        </p:nvPicPr>
        <p:blipFill rotWithShape="1">
          <a:blip r:embed="rId2"/>
          <a:srcRect l="22797" t="39002" r="14695" b="6928"/>
          <a:stretch/>
        </p:blipFill>
        <p:spPr>
          <a:xfrm>
            <a:off x="263357" y="1361127"/>
            <a:ext cx="7422258" cy="5274614"/>
          </a:xfrm>
          <a:prstGeom prst="rect">
            <a:avLst/>
          </a:prstGeom>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251520" y="6529178"/>
            <a:ext cx="1368152" cy="307777"/>
          </a:xfrm>
          <a:prstGeom prst="rect">
            <a:avLst/>
          </a:prstGeom>
          <a:noFill/>
        </p:spPr>
        <p:txBody>
          <a:bodyPr wrap="square" rtlCol="0">
            <a:spAutoFit/>
          </a:bodyPr>
          <a:lstStyle/>
          <a:p>
            <a:r>
              <a:rPr lang="de-CH" sz="1400" b="1" dirty="0" smtClean="0">
                <a:solidFill>
                  <a:srgbClr val="FF0000"/>
                </a:solidFill>
              </a:rPr>
              <a:t>EXOCYTOSIS</a:t>
            </a:r>
            <a:endParaRPr lang="en-US" sz="1400" b="1" dirty="0">
              <a:solidFill>
                <a:srgbClr val="FF0000"/>
              </a:solidFill>
            </a:endParaRPr>
          </a:p>
        </p:txBody>
      </p:sp>
      <p:sp>
        <p:nvSpPr>
          <p:cNvPr id="14" name="Textfeld 13"/>
          <p:cNvSpPr txBox="1"/>
          <p:nvPr/>
        </p:nvSpPr>
        <p:spPr>
          <a:xfrm>
            <a:off x="7409788" y="3850415"/>
            <a:ext cx="1368152" cy="307777"/>
          </a:xfrm>
          <a:prstGeom prst="rect">
            <a:avLst/>
          </a:prstGeom>
          <a:noFill/>
        </p:spPr>
        <p:txBody>
          <a:bodyPr wrap="square" rtlCol="0">
            <a:spAutoFit/>
          </a:bodyPr>
          <a:lstStyle/>
          <a:p>
            <a:r>
              <a:rPr lang="de-CH" sz="1400" b="1" dirty="0" err="1" smtClean="0"/>
              <a:t>Endosome</a:t>
            </a:r>
            <a:endParaRPr lang="en-US" sz="1400" b="1" dirty="0"/>
          </a:p>
        </p:txBody>
      </p:sp>
      <p:cxnSp>
        <p:nvCxnSpPr>
          <p:cNvPr id="10" name="Gerade Verbindung 9"/>
          <p:cNvCxnSpPr/>
          <p:nvPr/>
        </p:nvCxnSpPr>
        <p:spPr>
          <a:xfrm>
            <a:off x="6782982" y="2372459"/>
            <a:ext cx="612000"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1528821" y="1876723"/>
            <a:ext cx="400149" cy="307777"/>
          </a:xfrm>
          <a:prstGeom prst="rect">
            <a:avLst/>
          </a:prstGeom>
          <a:noFill/>
        </p:spPr>
        <p:txBody>
          <a:bodyPr wrap="square" rtlCol="0">
            <a:spAutoFit/>
          </a:bodyPr>
          <a:lstStyle/>
          <a:p>
            <a:r>
              <a:rPr lang="de-CH" sz="1400" b="1" dirty="0" smtClean="0"/>
              <a:t>ER</a:t>
            </a:r>
            <a:endParaRPr lang="en-US" sz="1400" b="1" dirty="0"/>
          </a:p>
        </p:txBody>
      </p:sp>
      <p:sp>
        <p:nvSpPr>
          <p:cNvPr id="20" name="Textfeld 19"/>
          <p:cNvSpPr txBox="1"/>
          <p:nvPr/>
        </p:nvSpPr>
        <p:spPr>
          <a:xfrm>
            <a:off x="2426647" y="1412776"/>
            <a:ext cx="1281257" cy="307777"/>
          </a:xfrm>
          <a:prstGeom prst="rect">
            <a:avLst/>
          </a:prstGeom>
          <a:noFill/>
        </p:spPr>
        <p:txBody>
          <a:bodyPr wrap="square" rtlCol="0">
            <a:spAutoFit/>
          </a:bodyPr>
          <a:lstStyle/>
          <a:p>
            <a:r>
              <a:rPr lang="de-CH" sz="1400" b="1" dirty="0" smtClean="0"/>
              <a:t>Nucleus</a:t>
            </a:r>
            <a:endParaRPr lang="en-US" sz="1400" b="1" dirty="0"/>
          </a:p>
        </p:txBody>
      </p:sp>
      <p:sp>
        <p:nvSpPr>
          <p:cNvPr id="2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Egress of Minute Virus of  Mice</a:t>
            </a:r>
            <a:endParaRPr lang="en-US" sz="2800" b="1" i="1" dirty="0">
              <a:solidFill>
                <a:schemeClr val="bg1"/>
              </a:solidFill>
              <a:latin typeface="+mj-lt"/>
            </a:endParaRPr>
          </a:p>
        </p:txBody>
      </p:sp>
      <p:sp>
        <p:nvSpPr>
          <p:cNvPr id="12" name="Textfeld 11"/>
          <p:cNvSpPr txBox="1"/>
          <p:nvPr/>
        </p:nvSpPr>
        <p:spPr>
          <a:xfrm>
            <a:off x="251520" y="980728"/>
            <a:ext cx="8396664" cy="369332"/>
          </a:xfrm>
          <a:prstGeom prst="rect">
            <a:avLst/>
          </a:prstGeom>
          <a:noFill/>
        </p:spPr>
        <p:txBody>
          <a:bodyPr wrap="square" rtlCol="0">
            <a:spAutoFit/>
          </a:bodyPr>
          <a:lstStyle/>
          <a:p>
            <a:r>
              <a:rPr lang="de-CH" b="1" dirty="0" smtClean="0"/>
              <a:t>The </a:t>
            </a:r>
            <a:r>
              <a:rPr lang="de-CH" b="1" dirty="0" err="1" smtClean="0"/>
              <a:t>egress</a:t>
            </a:r>
            <a:r>
              <a:rPr lang="de-CH" b="1" dirty="0" smtClean="0"/>
              <a:t> </a:t>
            </a:r>
            <a:r>
              <a:rPr lang="de-CH" b="1" dirty="0" err="1" smtClean="0"/>
              <a:t>of</a:t>
            </a:r>
            <a:r>
              <a:rPr lang="de-CH" b="1" dirty="0" smtClean="0"/>
              <a:t> MVM </a:t>
            </a:r>
            <a:r>
              <a:rPr lang="de-CH" b="1" dirty="0" err="1" smtClean="0"/>
              <a:t>progeny</a:t>
            </a:r>
            <a:r>
              <a:rPr lang="de-CH" b="1" dirty="0" smtClean="0"/>
              <a:t> </a:t>
            </a:r>
            <a:r>
              <a:rPr lang="de-CH" b="1" dirty="0" err="1" smtClean="0"/>
              <a:t>is</a:t>
            </a:r>
            <a:r>
              <a:rPr lang="de-CH" b="1" dirty="0" smtClean="0"/>
              <a:t> a </a:t>
            </a:r>
            <a:r>
              <a:rPr lang="de-CH" b="1" dirty="0" err="1" smtClean="0"/>
              <a:t>regulated</a:t>
            </a:r>
            <a:r>
              <a:rPr lang="de-CH" b="1" dirty="0" smtClean="0"/>
              <a:t> </a:t>
            </a:r>
            <a:r>
              <a:rPr lang="de-CH" b="1" dirty="0" err="1" smtClean="0"/>
              <a:t>process</a:t>
            </a:r>
            <a:r>
              <a:rPr lang="de-CH" b="1" dirty="0" smtClean="0"/>
              <a:t> </a:t>
            </a:r>
            <a:r>
              <a:rPr lang="de-CH" b="1" dirty="0" err="1" smtClean="0"/>
              <a:t>involving</a:t>
            </a:r>
            <a:r>
              <a:rPr lang="de-CH" b="1" dirty="0" smtClean="0"/>
              <a:t> COPII </a:t>
            </a:r>
            <a:r>
              <a:rPr lang="de-CH" b="1" dirty="0" err="1" smtClean="0"/>
              <a:t>vesicles</a:t>
            </a:r>
            <a:r>
              <a:rPr lang="de-CH" b="1" dirty="0" smtClean="0"/>
              <a:t>.</a:t>
            </a:r>
            <a:endParaRPr lang="en-US" b="1" dirty="0"/>
          </a:p>
        </p:txBody>
      </p:sp>
      <p:pic>
        <p:nvPicPr>
          <p:cNvPr id="25" name="Picture 6"/>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324603" y="4473328"/>
            <a:ext cx="2408158" cy="19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7" cstate="print">
            <a:extLst>
              <a:ext uri="{BEBA8EAE-BF5A-486C-A8C5-ECC9F3942E4B}">
                <a14:imgProps xmlns:a14="http://schemas.microsoft.com/office/drawing/2010/main">
                  <a14:imgLayer r:embed="rId8">
                    <a14:imgEffect>
                      <a14:sharpenSoften amount="45000"/>
                    </a14:imgEffect>
                    <a14:imgEffect>
                      <a14:brightnessContrast bright="25000" contrast="10000"/>
                    </a14:imgEffect>
                  </a14:imgLayer>
                </a14:imgProps>
              </a:ext>
              <a:ext uri="{28A0092B-C50C-407E-A947-70E740481C1C}">
                <a14:useLocalDpi xmlns:a14="http://schemas.microsoft.com/office/drawing/2010/main" val="0"/>
              </a:ext>
            </a:extLst>
          </a:blip>
          <a:srcRect/>
          <a:stretch>
            <a:fillRect/>
          </a:stretch>
        </p:blipFill>
        <p:spPr bwMode="auto">
          <a:xfrm>
            <a:off x="2883922" y="4473328"/>
            <a:ext cx="2408158" cy="19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1236762" y="4201383"/>
            <a:ext cx="958974" cy="307777"/>
          </a:xfrm>
          <a:prstGeom prst="rect">
            <a:avLst/>
          </a:prstGeom>
          <a:noFill/>
        </p:spPr>
        <p:txBody>
          <a:bodyPr wrap="square" rtlCol="0">
            <a:spAutoFit/>
          </a:bodyPr>
          <a:lstStyle/>
          <a:p>
            <a:r>
              <a:rPr lang="de-CH" sz="1400" b="1" dirty="0" smtClean="0"/>
              <a:t>10 </a:t>
            </a:r>
            <a:r>
              <a:rPr lang="de-CH" sz="1400" b="1" dirty="0" err="1" smtClean="0"/>
              <a:t>hpi</a:t>
            </a:r>
            <a:endParaRPr lang="en-US" sz="1400" b="1" dirty="0"/>
          </a:p>
        </p:txBody>
      </p:sp>
      <p:sp>
        <p:nvSpPr>
          <p:cNvPr id="28" name="Textfeld 27"/>
          <p:cNvSpPr txBox="1"/>
          <p:nvPr/>
        </p:nvSpPr>
        <p:spPr>
          <a:xfrm>
            <a:off x="3685034" y="4201383"/>
            <a:ext cx="958974" cy="307777"/>
          </a:xfrm>
          <a:prstGeom prst="rect">
            <a:avLst/>
          </a:prstGeom>
          <a:noFill/>
        </p:spPr>
        <p:txBody>
          <a:bodyPr wrap="square" rtlCol="0">
            <a:spAutoFit/>
          </a:bodyPr>
          <a:lstStyle/>
          <a:p>
            <a:r>
              <a:rPr lang="de-CH" sz="1400" b="1" dirty="0"/>
              <a:t>4</a:t>
            </a:r>
            <a:r>
              <a:rPr lang="de-CH" sz="1400" b="1" dirty="0" smtClean="0"/>
              <a:t>0 </a:t>
            </a:r>
            <a:r>
              <a:rPr lang="de-CH" sz="1400" b="1" dirty="0" err="1" smtClean="0"/>
              <a:t>hpi</a:t>
            </a:r>
            <a:endParaRPr lang="en-US" sz="1400" b="1" dirty="0"/>
          </a:p>
        </p:txBody>
      </p:sp>
      <p:sp>
        <p:nvSpPr>
          <p:cNvPr id="29" name="Textfeld 28"/>
          <p:cNvSpPr txBox="1"/>
          <p:nvPr/>
        </p:nvSpPr>
        <p:spPr>
          <a:xfrm>
            <a:off x="755576" y="1052736"/>
            <a:ext cx="3994173" cy="584775"/>
          </a:xfrm>
          <a:prstGeom prst="rect">
            <a:avLst/>
          </a:prstGeom>
          <a:noFill/>
        </p:spPr>
        <p:txBody>
          <a:bodyPr wrap="square" rtlCol="0">
            <a:spAutoFit/>
          </a:bodyPr>
          <a:lstStyle/>
          <a:p>
            <a:pPr algn="ctr"/>
            <a:r>
              <a:rPr lang="de-CH" sz="1600" b="1" dirty="0" err="1" smtClean="0"/>
              <a:t>Exocytic</a:t>
            </a:r>
            <a:r>
              <a:rPr lang="de-CH" sz="1600" b="1" dirty="0" smtClean="0"/>
              <a:t> </a:t>
            </a:r>
            <a:r>
              <a:rPr lang="de-CH" sz="1600" b="1" dirty="0" err="1" smtClean="0"/>
              <a:t>vesicles</a:t>
            </a:r>
            <a:r>
              <a:rPr lang="de-CH" sz="1600" b="1" dirty="0" smtClean="0"/>
              <a:t> </a:t>
            </a:r>
            <a:r>
              <a:rPr lang="de-CH" sz="1600" b="1" dirty="0" err="1" smtClean="0"/>
              <a:t>are</a:t>
            </a:r>
            <a:r>
              <a:rPr lang="de-CH" sz="1600" b="1" dirty="0" smtClean="0"/>
              <a:t> </a:t>
            </a:r>
            <a:r>
              <a:rPr lang="de-CH" sz="1600" b="1" dirty="0" err="1" smtClean="0"/>
              <a:t>transported</a:t>
            </a:r>
            <a:r>
              <a:rPr lang="de-CH" sz="1600" b="1" dirty="0" smtClean="0"/>
              <a:t> </a:t>
            </a:r>
            <a:r>
              <a:rPr lang="de-CH" sz="1600" b="1" dirty="0" err="1" smtClean="0"/>
              <a:t>along</a:t>
            </a:r>
            <a:r>
              <a:rPr lang="de-CH" sz="1600" b="1" dirty="0" smtClean="0"/>
              <a:t> </a:t>
            </a:r>
            <a:r>
              <a:rPr lang="de-CH" sz="1600" b="1" dirty="0" err="1" smtClean="0"/>
              <a:t>microtubules</a:t>
            </a:r>
            <a:r>
              <a:rPr lang="de-CH" sz="1600" b="1" dirty="0" smtClean="0"/>
              <a:t> </a:t>
            </a:r>
            <a:r>
              <a:rPr lang="de-CH" sz="1600" b="1" dirty="0" err="1" smtClean="0"/>
              <a:t>mediated</a:t>
            </a:r>
            <a:r>
              <a:rPr lang="de-CH" sz="1600" b="1" dirty="0" smtClean="0"/>
              <a:t> </a:t>
            </a:r>
            <a:r>
              <a:rPr lang="de-CH" sz="1600" b="1" dirty="0" err="1" smtClean="0"/>
              <a:t>by</a:t>
            </a:r>
            <a:r>
              <a:rPr lang="de-CH" sz="1600" b="1" dirty="0" smtClean="0"/>
              <a:t> </a:t>
            </a:r>
            <a:r>
              <a:rPr lang="de-CH" sz="1600" b="1" dirty="0" err="1" smtClean="0"/>
              <a:t>kinesin</a:t>
            </a:r>
            <a:r>
              <a:rPr lang="de-CH" sz="1600" b="1" dirty="0" smtClean="0"/>
              <a:t>.</a:t>
            </a:r>
            <a:endParaRPr lang="en-US" sz="1600" b="1" dirty="0"/>
          </a:p>
        </p:txBody>
      </p:sp>
      <p:pic>
        <p:nvPicPr>
          <p:cNvPr id="3079" name="Picture 7" descr="http://i2.wp.com/www.artofthecell.com/wp-content/uploads/2013/05/Kinesin-Motor-Protein.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6914" y="1670470"/>
            <a:ext cx="3996000" cy="23976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Effect>
                      <a14:brightnessContrast bright="20000" contrast="20000"/>
                    </a14:imgEffect>
                  </a14:imgLayer>
                </a14:imgProps>
              </a:ext>
            </a:extLst>
          </a:blip>
          <a:srcRect l="65859" t="39002" r="15978" b="9790"/>
          <a:stretch/>
        </p:blipFill>
        <p:spPr>
          <a:xfrm>
            <a:off x="5348169" y="1364665"/>
            <a:ext cx="2156686" cy="4995397"/>
          </a:xfrm>
          <a:prstGeom prst="rect">
            <a:avLst/>
          </a:prstGeom>
        </p:spPr>
      </p:pic>
      <p:sp>
        <p:nvSpPr>
          <p:cNvPr id="13" name="Textfeld 12"/>
          <p:cNvSpPr txBox="1"/>
          <p:nvPr/>
        </p:nvSpPr>
        <p:spPr>
          <a:xfrm>
            <a:off x="6660232" y="5733256"/>
            <a:ext cx="1368152" cy="307777"/>
          </a:xfrm>
          <a:prstGeom prst="rect">
            <a:avLst/>
          </a:prstGeom>
          <a:noFill/>
        </p:spPr>
        <p:txBody>
          <a:bodyPr wrap="square" rtlCol="0">
            <a:spAutoFit/>
          </a:bodyPr>
          <a:lstStyle/>
          <a:p>
            <a:r>
              <a:rPr lang="de-CH" sz="1400" b="1" dirty="0" smtClean="0">
                <a:solidFill>
                  <a:srgbClr val="FF0000"/>
                </a:solidFill>
              </a:rPr>
              <a:t>ENDOCYTOSIS</a:t>
            </a:r>
            <a:endParaRPr lang="en-US" sz="1400" b="1" dirty="0">
              <a:solidFill>
                <a:srgbClr val="FF0000"/>
              </a:solidFill>
            </a:endParaRPr>
          </a:p>
        </p:txBody>
      </p:sp>
      <p:sp>
        <p:nvSpPr>
          <p:cNvPr id="15" name="Textfeld 14"/>
          <p:cNvSpPr txBox="1"/>
          <p:nvPr/>
        </p:nvSpPr>
        <p:spPr>
          <a:xfrm>
            <a:off x="7215030" y="1371765"/>
            <a:ext cx="1368152" cy="307777"/>
          </a:xfrm>
          <a:prstGeom prst="rect">
            <a:avLst/>
          </a:prstGeom>
          <a:noFill/>
        </p:spPr>
        <p:txBody>
          <a:bodyPr wrap="square" rtlCol="0">
            <a:spAutoFit/>
          </a:bodyPr>
          <a:lstStyle/>
          <a:p>
            <a:r>
              <a:rPr lang="de-CH" sz="1400" b="1" dirty="0" err="1" smtClean="0"/>
              <a:t>Lysosome</a:t>
            </a:r>
            <a:endParaRPr lang="en-US" sz="1400" b="1" dirty="0"/>
          </a:p>
        </p:txBody>
      </p:sp>
      <p:sp>
        <p:nvSpPr>
          <p:cNvPr id="18" name="Textfeld 17"/>
          <p:cNvSpPr txBox="1"/>
          <p:nvPr/>
        </p:nvSpPr>
        <p:spPr>
          <a:xfrm>
            <a:off x="7359502" y="2214157"/>
            <a:ext cx="1821010" cy="307777"/>
          </a:xfrm>
          <a:prstGeom prst="rect">
            <a:avLst/>
          </a:prstGeom>
          <a:noFill/>
        </p:spPr>
        <p:txBody>
          <a:bodyPr wrap="square" rtlCol="0">
            <a:spAutoFit/>
          </a:bodyPr>
          <a:lstStyle/>
          <a:p>
            <a:r>
              <a:rPr lang="de-CH" sz="1400" b="1" dirty="0" err="1" smtClean="0"/>
              <a:t>Actin</a:t>
            </a:r>
            <a:r>
              <a:rPr lang="de-CH" sz="1400" b="1" dirty="0" smtClean="0"/>
              <a:t> </a:t>
            </a:r>
            <a:r>
              <a:rPr lang="de-CH" sz="1400" b="1" dirty="0" err="1" smtClean="0"/>
              <a:t>filament</a:t>
            </a:r>
            <a:endParaRPr lang="en-US" sz="1400" b="1" dirty="0"/>
          </a:p>
        </p:txBody>
      </p:sp>
      <p:sp>
        <p:nvSpPr>
          <p:cNvPr id="31" name="Textfeld 30"/>
          <p:cNvSpPr txBox="1"/>
          <p:nvPr/>
        </p:nvSpPr>
        <p:spPr>
          <a:xfrm>
            <a:off x="5436096" y="2564904"/>
            <a:ext cx="3479950" cy="584775"/>
          </a:xfrm>
          <a:prstGeom prst="rect">
            <a:avLst/>
          </a:prstGeom>
          <a:noFill/>
        </p:spPr>
        <p:txBody>
          <a:bodyPr wrap="square" rtlCol="0">
            <a:spAutoFit/>
          </a:bodyPr>
          <a:lstStyle/>
          <a:p>
            <a:pPr marL="285750" indent="-285750">
              <a:buFont typeface="Wingdings" panose="05000000000000000000" pitchFamily="2" charset="2"/>
              <a:buChar char="Ø"/>
            </a:pPr>
            <a:r>
              <a:rPr lang="de-CH" sz="1600" b="1" dirty="0" err="1" smtClean="0"/>
              <a:t>Microtubules</a:t>
            </a:r>
            <a:r>
              <a:rPr lang="de-CH" sz="1600" b="1" dirty="0" smtClean="0"/>
              <a:t> </a:t>
            </a:r>
            <a:r>
              <a:rPr lang="de-CH" sz="1600" b="1" dirty="0" err="1" smtClean="0"/>
              <a:t>are</a:t>
            </a:r>
            <a:r>
              <a:rPr lang="de-CH" sz="1600" b="1" dirty="0" smtClean="0"/>
              <a:t> </a:t>
            </a:r>
            <a:r>
              <a:rPr lang="de-CH" sz="1600" b="1" dirty="0" err="1" smtClean="0"/>
              <a:t>stabilized</a:t>
            </a:r>
            <a:r>
              <a:rPr lang="de-CH" sz="1600" b="1" dirty="0" smtClean="0"/>
              <a:t> </a:t>
            </a:r>
            <a:r>
              <a:rPr lang="de-CH" sz="1600" b="1" dirty="0" err="1" smtClean="0"/>
              <a:t>during</a:t>
            </a:r>
            <a:r>
              <a:rPr lang="de-CH" sz="1600" b="1" dirty="0" smtClean="0"/>
              <a:t> </a:t>
            </a:r>
            <a:r>
              <a:rPr lang="de-CH" sz="1600" b="1" dirty="0" err="1" smtClean="0"/>
              <a:t>the</a:t>
            </a:r>
            <a:r>
              <a:rPr lang="de-CH" sz="1600" b="1" dirty="0" smtClean="0"/>
              <a:t> </a:t>
            </a:r>
            <a:r>
              <a:rPr lang="de-CH" sz="1600" b="1" dirty="0" err="1" smtClean="0"/>
              <a:t>course</a:t>
            </a:r>
            <a:r>
              <a:rPr lang="de-CH" sz="1600" b="1" dirty="0" smtClean="0"/>
              <a:t> </a:t>
            </a:r>
            <a:r>
              <a:rPr lang="de-CH" sz="1600" b="1" dirty="0" err="1" smtClean="0"/>
              <a:t>of</a:t>
            </a:r>
            <a:r>
              <a:rPr lang="de-CH" sz="1600" b="1" dirty="0" smtClean="0"/>
              <a:t> </a:t>
            </a:r>
            <a:r>
              <a:rPr lang="de-CH" sz="1600" b="1" dirty="0" err="1" smtClean="0"/>
              <a:t>infection</a:t>
            </a:r>
            <a:r>
              <a:rPr lang="de-CH" sz="1600" b="1" dirty="0" smtClean="0"/>
              <a:t>.</a:t>
            </a:r>
            <a:endParaRPr lang="en-US" sz="1600" b="1" dirty="0"/>
          </a:p>
        </p:txBody>
      </p:sp>
      <p:sp>
        <p:nvSpPr>
          <p:cNvPr id="32" name="Textfeld 31"/>
          <p:cNvSpPr txBox="1"/>
          <p:nvPr/>
        </p:nvSpPr>
        <p:spPr>
          <a:xfrm>
            <a:off x="5436096" y="4704819"/>
            <a:ext cx="3850851" cy="1077218"/>
          </a:xfrm>
          <a:prstGeom prst="rect">
            <a:avLst/>
          </a:prstGeom>
          <a:noFill/>
        </p:spPr>
        <p:txBody>
          <a:bodyPr wrap="square" rtlCol="0">
            <a:spAutoFit/>
          </a:bodyPr>
          <a:lstStyle/>
          <a:p>
            <a:pPr marL="285750" indent="-285750">
              <a:buFont typeface="Wingdings" panose="05000000000000000000" pitchFamily="2" charset="2"/>
              <a:buChar char="Ø"/>
            </a:pPr>
            <a:r>
              <a:rPr lang="de-CH" sz="1600" b="1" dirty="0" err="1" smtClean="0"/>
              <a:t>Actin</a:t>
            </a:r>
            <a:r>
              <a:rPr lang="de-CH" sz="1600" b="1" dirty="0" smtClean="0"/>
              <a:t> </a:t>
            </a:r>
            <a:r>
              <a:rPr lang="de-CH" sz="1600" b="1" dirty="0" err="1" smtClean="0"/>
              <a:t>filaments</a:t>
            </a:r>
            <a:r>
              <a:rPr lang="de-CH" sz="1600" b="1" dirty="0" smtClean="0"/>
              <a:t> </a:t>
            </a:r>
            <a:r>
              <a:rPr lang="de-CH" sz="1600" b="1" dirty="0" err="1" smtClean="0"/>
              <a:t>are</a:t>
            </a:r>
            <a:r>
              <a:rPr lang="de-CH" sz="1600" b="1" dirty="0" smtClean="0"/>
              <a:t> </a:t>
            </a:r>
            <a:r>
              <a:rPr lang="de-CH" sz="1600" b="1" dirty="0" err="1" smtClean="0"/>
              <a:t>depolymerized</a:t>
            </a:r>
            <a:r>
              <a:rPr lang="de-CH" sz="1600" b="1" dirty="0" smtClean="0"/>
              <a:t> </a:t>
            </a:r>
            <a:r>
              <a:rPr lang="de-CH" sz="1600" b="1" dirty="0" err="1" smtClean="0"/>
              <a:t>during</a:t>
            </a:r>
            <a:r>
              <a:rPr lang="de-CH" sz="1600" b="1" dirty="0" smtClean="0"/>
              <a:t> </a:t>
            </a:r>
            <a:r>
              <a:rPr lang="de-CH" sz="1600" b="1" dirty="0" err="1" smtClean="0"/>
              <a:t>the</a:t>
            </a:r>
            <a:r>
              <a:rPr lang="de-CH" sz="1600" b="1" dirty="0" smtClean="0"/>
              <a:t> </a:t>
            </a:r>
            <a:r>
              <a:rPr lang="de-CH" sz="1600" b="1" dirty="0" err="1" smtClean="0"/>
              <a:t>infection</a:t>
            </a:r>
            <a:r>
              <a:rPr lang="de-CH" sz="1600" b="1" dirty="0" smtClean="0"/>
              <a:t> </a:t>
            </a:r>
            <a:r>
              <a:rPr lang="de-CH" sz="1600" b="1" dirty="0" err="1" smtClean="0"/>
              <a:t>resulting</a:t>
            </a:r>
            <a:r>
              <a:rPr lang="de-CH" sz="1600" b="1" dirty="0" smtClean="0"/>
              <a:t> in </a:t>
            </a:r>
            <a:r>
              <a:rPr lang="de-CH" sz="1600" b="1" dirty="0" err="1" smtClean="0"/>
              <a:t>cell</a:t>
            </a:r>
            <a:r>
              <a:rPr lang="de-CH" sz="1600" b="1" dirty="0" smtClean="0"/>
              <a:t> </a:t>
            </a:r>
            <a:r>
              <a:rPr lang="de-CH" sz="1600" b="1" dirty="0" err="1" smtClean="0"/>
              <a:t>rounding</a:t>
            </a:r>
            <a:r>
              <a:rPr lang="de-CH" sz="1600" b="1" dirty="0"/>
              <a:t> </a:t>
            </a:r>
            <a:r>
              <a:rPr lang="de-CH" sz="1600" b="1" dirty="0" err="1" smtClean="0"/>
              <a:t>eventually</a:t>
            </a:r>
            <a:r>
              <a:rPr lang="de-CH" sz="1600" b="1" dirty="0" smtClean="0"/>
              <a:t> </a:t>
            </a:r>
            <a:r>
              <a:rPr lang="de-CH" sz="1600" b="1" dirty="0" err="1" smtClean="0"/>
              <a:t>leading</a:t>
            </a:r>
            <a:r>
              <a:rPr lang="de-CH" sz="1600" b="1" dirty="0" smtClean="0"/>
              <a:t> </a:t>
            </a:r>
            <a:r>
              <a:rPr lang="de-CH" sz="1600" b="1" dirty="0" err="1" smtClean="0"/>
              <a:t>to</a:t>
            </a:r>
            <a:r>
              <a:rPr lang="de-CH" sz="1600" b="1" dirty="0" smtClean="0"/>
              <a:t> </a:t>
            </a:r>
            <a:r>
              <a:rPr lang="de-CH" sz="1600" b="1" dirty="0" err="1" smtClean="0"/>
              <a:t>cell</a:t>
            </a:r>
            <a:r>
              <a:rPr lang="de-CH" sz="1600" b="1" dirty="0" smtClean="0"/>
              <a:t> </a:t>
            </a:r>
            <a:r>
              <a:rPr lang="de-CH" sz="1600" b="1" dirty="0" err="1" smtClean="0"/>
              <a:t>death</a:t>
            </a:r>
            <a:r>
              <a:rPr lang="de-CH" sz="1600" b="1" dirty="0" smtClean="0"/>
              <a:t>.</a:t>
            </a:r>
            <a:endParaRPr lang="en-US" sz="16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079"/>
                                        </p:tgtEl>
                                        <p:attrNameLst>
                                          <p:attrName>style.visibility</p:attrName>
                                        </p:attrNameLst>
                                      </p:cBhvr>
                                      <p:to>
                                        <p:strVal val="visible"/>
                                      </p:to>
                                    </p:set>
                                    <p:animEffect transition="in" filter="fade">
                                      <p:cBhvr>
                                        <p:cTn id="10" dur="1000"/>
                                        <p:tgtEl>
                                          <p:spTgt spid="30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xit" presetSubtype="0" fill="hold" grpId="0" nodeType="withEffect">
                                  <p:stCondLst>
                                    <p:cond delay="0"/>
                                  </p:stCondLst>
                                  <p:childTnLst>
                                    <p:animEffect transition="out" filter="fade">
                                      <p:cBhvr>
                                        <p:cTn id="24" dur="1000"/>
                                        <p:tgtEl>
                                          <p:spTgt spid="12"/>
                                        </p:tgtEl>
                                      </p:cBhvr>
                                    </p:animEffect>
                                    <p:set>
                                      <p:cBhvr>
                                        <p:cTn id="25" dur="1" fill="hold">
                                          <p:stCondLst>
                                            <p:cond delay="9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000"/>
                                        <p:tgtEl>
                                          <p:spTgt spid="10"/>
                                        </p:tgtEl>
                                      </p:cBhvr>
                                    </p:animEffect>
                                    <p:set>
                                      <p:cBhvr>
                                        <p:cTn id="28" dur="1" fill="hold">
                                          <p:stCondLst>
                                            <p:cond delay="999"/>
                                          </p:stCondLst>
                                        </p:cTn>
                                        <p:tgtEl>
                                          <p:spTgt spid="1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1000"/>
                                        <p:tgtEl>
                                          <p:spTgt spid="18"/>
                                        </p:tgtEl>
                                      </p:cBhvr>
                                    </p:animEffect>
                                    <p:set>
                                      <p:cBhvr>
                                        <p:cTn id="31" dur="1" fill="hold">
                                          <p:stCondLst>
                                            <p:cond delay="999"/>
                                          </p:stCondLst>
                                        </p:cTn>
                                        <p:tgtEl>
                                          <p:spTgt spid="1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000"/>
                                        <p:tgtEl>
                                          <p:spTgt spid="13"/>
                                        </p:tgtEl>
                                      </p:cBhvr>
                                    </p:animEffect>
                                    <p:set>
                                      <p:cBhvr>
                                        <p:cTn id="34" dur="1" fill="hold">
                                          <p:stCondLst>
                                            <p:cond delay="999"/>
                                          </p:stCondLst>
                                        </p:cTn>
                                        <p:tgtEl>
                                          <p:spTgt spid="1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1000"/>
                                        <p:tgtEl>
                                          <p:spTgt spid="14"/>
                                        </p:tgtEl>
                                      </p:cBhvr>
                                    </p:animEffect>
                                    <p:set>
                                      <p:cBhvr>
                                        <p:cTn id="37" dur="1" fill="hold">
                                          <p:stCondLst>
                                            <p:cond delay="999"/>
                                          </p:stCondLst>
                                        </p:cTn>
                                        <p:tgtEl>
                                          <p:spTgt spid="14"/>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1000"/>
                                        <p:tgtEl>
                                          <p:spTgt spid="15"/>
                                        </p:tgtEl>
                                      </p:cBhvr>
                                    </p:animEffect>
                                    <p:set>
                                      <p:cBhvr>
                                        <p:cTn id="40" dur="1" fill="hold">
                                          <p:stCondLst>
                                            <p:cond delay="999"/>
                                          </p:stCondLst>
                                        </p:cTn>
                                        <p:tgtEl>
                                          <p:spTgt spid="15"/>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1000"/>
                                        <p:tgtEl>
                                          <p:spTgt spid="20"/>
                                        </p:tgtEl>
                                      </p:cBhvr>
                                    </p:animEffect>
                                    <p:set>
                                      <p:cBhvr>
                                        <p:cTn id="46" dur="1" fill="hold">
                                          <p:stCondLst>
                                            <p:cond delay="999"/>
                                          </p:stCondLst>
                                        </p:cTn>
                                        <p:tgtEl>
                                          <p:spTgt spid="2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000"/>
                                        <p:tgtEl>
                                          <p:spTgt spid="30"/>
                                        </p:tgtEl>
                                      </p:cBhvr>
                                    </p:animEffect>
                                    <p:set>
                                      <p:cBhvr>
                                        <p:cTn id="49" dur="1" fill="hold">
                                          <p:stCondLst>
                                            <p:cond delay="999"/>
                                          </p:stCondLst>
                                        </p:cTn>
                                        <p:tgtEl>
                                          <p:spTgt spid="30"/>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1000"/>
                                        <p:tgtEl>
                                          <p:spTgt spid="19"/>
                                        </p:tgtEl>
                                      </p:cBhvr>
                                    </p:animEffect>
                                    <p:set>
                                      <p:cBhvr>
                                        <p:cTn id="52" dur="1" fill="hold">
                                          <p:stCondLst>
                                            <p:cond delay="999"/>
                                          </p:stCondLst>
                                        </p:cTn>
                                        <p:tgtEl>
                                          <p:spTgt spid="19"/>
                                        </p:tgtEl>
                                        <p:attrNameLst>
                                          <p:attrName>style.visibility</p:attrName>
                                        </p:attrNameLst>
                                      </p:cBhvr>
                                      <p:to>
                                        <p:strVal val="hidden"/>
                                      </p:to>
                                    </p:set>
                                  </p:childTnLst>
                                </p:cTn>
                              </p:par>
                              <p:par>
                                <p:cTn id="53" presetID="10"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childTnLst>
                                </p:cTn>
                              </p:par>
                              <p:par>
                                <p:cTn id="59" presetID="10" presetClass="exit" presetSubtype="0" fill="hold" nodeType="withEffect">
                                  <p:stCondLst>
                                    <p:cond delay="0"/>
                                  </p:stCondLst>
                                  <p:childTnLst>
                                    <p:animEffect transition="out" filter="fade">
                                      <p:cBhvr>
                                        <p:cTn id="60" dur="1000"/>
                                        <p:tgtEl>
                                          <p:spTgt spid="23"/>
                                        </p:tgtEl>
                                      </p:cBhvr>
                                    </p:animEffect>
                                    <p:set>
                                      <p:cBhvr>
                                        <p:cTn id="61" dur="1" fill="hold">
                                          <p:stCondLst>
                                            <p:cond delay="9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1000"/>
                                        <p:tgtEl>
                                          <p:spTgt spid="23"/>
                                        </p:tgtEl>
                                      </p:cBhvr>
                                    </p:animEffect>
                                    <p:set>
                                      <p:cBhvr>
                                        <p:cTn id="64" dur="1" fill="hold">
                                          <p:stCondLst>
                                            <p:cond delay="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9" grpId="0"/>
      <p:bldP spid="20" grpId="0"/>
      <p:bldP spid="12" grpId="0"/>
      <p:bldP spid="16" grpId="0"/>
      <p:bldP spid="28" grpId="0"/>
      <p:bldP spid="29" grpId="0"/>
      <p:bldP spid="13" grpId="0"/>
      <p:bldP spid="15" grpId="0"/>
      <p:bldP spid="18" grpId="0"/>
      <p:bldP spid="31" grpId="1"/>
      <p:bldP spid="3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nnerexpansionblog.com/wp-content/uploads/2015/08/Energy-of-the-Day-for-August-24-30-20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09663" flipH="1">
            <a:off x="5573276" y="4149175"/>
            <a:ext cx="3260895" cy="24456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Challenge</a:t>
            </a:r>
            <a:endParaRPr lang="en-US" sz="2800" b="1" i="1" dirty="0">
              <a:solidFill>
                <a:schemeClr val="bg1"/>
              </a:solidFill>
              <a:latin typeface="+mj-lt"/>
            </a:endParaRPr>
          </a:p>
        </p:txBody>
      </p:sp>
      <p:sp>
        <p:nvSpPr>
          <p:cNvPr id="6" name="Textfeld 5"/>
          <p:cNvSpPr txBox="1"/>
          <p:nvPr/>
        </p:nvSpPr>
        <p:spPr>
          <a:xfrm>
            <a:off x="323528" y="1484784"/>
            <a:ext cx="8352928" cy="2369880"/>
          </a:xfrm>
          <a:prstGeom prst="rect">
            <a:avLst/>
          </a:prstGeom>
          <a:noFill/>
        </p:spPr>
        <p:txBody>
          <a:bodyPr wrap="square" rtlCol="0">
            <a:spAutoFit/>
          </a:bodyPr>
          <a:lstStyle/>
          <a:p>
            <a:pPr>
              <a:spcAft>
                <a:spcPts val="1800"/>
              </a:spcAft>
            </a:pPr>
            <a:r>
              <a:rPr lang="en-US" b="1" dirty="0" smtClean="0"/>
              <a:t>The documentation of active egress by non-enveloped viruses is a difficult task:</a:t>
            </a:r>
          </a:p>
          <a:p>
            <a:pPr marL="742950" lvl="1" indent="-285750">
              <a:spcAft>
                <a:spcPts val="1200"/>
              </a:spcAft>
              <a:buFont typeface="Wingdings" panose="05000000000000000000" pitchFamily="2" charset="2"/>
              <a:buChar char="Ø"/>
            </a:pPr>
            <a:r>
              <a:rPr lang="en-US" dirty="0" smtClean="0"/>
              <a:t>Lysis of a few cells passively releases progeny </a:t>
            </a:r>
            <a:r>
              <a:rPr lang="en-US" dirty="0" err="1" smtClean="0"/>
              <a:t>virions</a:t>
            </a:r>
            <a:r>
              <a:rPr lang="en-US" dirty="0" smtClean="0"/>
              <a:t>.</a:t>
            </a:r>
          </a:p>
          <a:p>
            <a:pPr marL="742950" lvl="1" indent="-285750">
              <a:spcAft>
                <a:spcPts val="1200"/>
              </a:spcAft>
              <a:buFont typeface="Wingdings" panose="05000000000000000000" pitchFamily="2" charset="2"/>
              <a:buChar char="Ø"/>
            </a:pPr>
            <a:r>
              <a:rPr lang="en-US" dirty="0" smtClean="0"/>
              <a:t>The discrimination between incoming and progeny </a:t>
            </a:r>
            <a:r>
              <a:rPr lang="en-US" dirty="0" err="1" smtClean="0"/>
              <a:t>virions</a:t>
            </a:r>
            <a:r>
              <a:rPr lang="en-US" dirty="0" smtClean="0"/>
              <a:t> remains difficult.</a:t>
            </a:r>
          </a:p>
          <a:p>
            <a:pPr marL="1200150" lvl="2" indent="-285750">
              <a:spcAft>
                <a:spcPts val="600"/>
              </a:spcAft>
              <a:buFont typeface="Wingdings" panose="05000000000000000000" pitchFamily="2" charset="2"/>
              <a:buChar char="§"/>
            </a:pPr>
            <a:r>
              <a:rPr lang="en-US" dirty="0" smtClean="0">
                <a:solidFill>
                  <a:schemeClr val="tx1">
                    <a:lumMod val="50000"/>
                    <a:lumOff val="50000"/>
                  </a:schemeClr>
                </a:solidFill>
              </a:rPr>
              <a:t>The entry and the proposed egress route partially overlap.</a:t>
            </a:r>
          </a:p>
          <a:p>
            <a:pPr marL="1200150" lvl="2" indent="-285750">
              <a:spcAft>
                <a:spcPts val="600"/>
              </a:spcAft>
              <a:buFont typeface="Wingdings" panose="05000000000000000000" pitchFamily="2" charset="2"/>
              <a:buChar char="§"/>
            </a:pPr>
            <a:r>
              <a:rPr lang="en-US" dirty="0" smtClean="0">
                <a:solidFill>
                  <a:schemeClr val="tx1">
                    <a:lumMod val="50000"/>
                    <a:lumOff val="50000"/>
                  </a:schemeClr>
                </a:solidFill>
              </a:rPr>
              <a:t>Parvoviruses, particularly MVM, are highly robust and can persist as intact particles in the lysosomes of infected cells.</a:t>
            </a:r>
            <a:r>
              <a:rPr lang="en-US" dirty="0" smtClean="0"/>
              <a:t>  </a:t>
            </a:r>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amoment.nl/wp-content/uploads/2013/05/Consolidated_MD_Medical_Billing_And_Consulting_Solutions.png"/>
          <p:cNvPicPr>
            <a:picLocks noChangeAspect="1" noChangeArrowheads="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10631" t="12729" r="9226" b="5492"/>
          <a:stretch/>
        </p:blipFill>
        <p:spPr bwMode="auto">
          <a:xfrm flipH="1">
            <a:off x="6401676" y="3751181"/>
            <a:ext cx="2658536" cy="27127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err="1" smtClean="0">
                <a:solidFill>
                  <a:schemeClr val="bg1"/>
                </a:solidFill>
                <a:latin typeface="+mj-lt"/>
              </a:rPr>
              <a:t>Chromatofocusing</a:t>
            </a:r>
            <a:r>
              <a:rPr lang="en-US" sz="2800" b="1" dirty="0" smtClean="0">
                <a:solidFill>
                  <a:schemeClr val="bg1"/>
                </a:solidFill>
                <a:latin typeface="+mj-lt"/>
              </a:rPr>
              <a:t>: Separating Viruses</a:t>
            </a:r>
          </a:p>
        </p:txBody>
      </p:sp>
      <p:pic>
        <p:nvPicPr>
          <p:cNvPr id="6" name="Picture 3" descr="C:\Users\Raphael\Desktop 4\CSL Mutant\Data 3.t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21" t="10795" r="25105" b="3552"/>
          <a:stretch/>
        </p:blipFill>
        <p:spPr bwMode="auto">
          <a:xfrm>
            <a:off x="485950" y="1124744"/>
            <a:ext cx="5684870" cy="486916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406168" y="6093296"/>
            <a:ext cx="6038040" cy="584775"/>
          </a:xfrm>
          <a:prstGeom prst="rect">
            <a:avLst/>
          </a:prstGeom>
          <a:noFill/>
        </p:spPr>
        <p:txBody>
          <a:bodyPr wrap="square" rtlCol="0">
            <a:spAutoFit/>
          </a:bodyPr>
          <a:lstStyle/>
          <a:p>
            <a:pPr marL="285750" indent="-285750">
              <a:buFont typeface="Wingdings" panose="05000000000000000000" pitchFamily="2" charset="2"/>
              <a:buChar char="Ø"/>
              <a:tabLst>
                <a:tab pos="1106488" algn="l"/>
              </a:tabLst>
            </a:pPr>
            <a:r>
              <a:rPr lang="en-US" sz="1600" b="1" dirty="0" smtClean="0"/>
              <a:t>Solution: Determination of IEPs of different viruses was possible 	by performing </a:t>
            </a:r>
            <a:r>
              <a:rPr lang="en-US" sz="1600" b="1" dirty="0" err="1" smtClean="0"/>
              <a:t>chromatofocusing</a:t>
            </a:r>
            <a:r>
              <a:rPr lang="en-US" sz="1600" b="1" dirty="0" smtClean="0"/>
              <a:t>! </a:t>
            </a:r>
            <a:endParaRPr lang="en-US" sz="1600" b="1" dirty="0"/>
          </a:p>
        </p:txBody>
      </p:sp>
      <p:sp>
        <p:nvSpPr>
          <p:cNvPr id="4" name="Textfeld 3"/>
          <p:cNvSpPr txBox="1"/>
          <p:nvPr/>
        </p:nvSpPr>
        <p:spPr>
          <a:xfrm>
            <a:off x="2443659" y="2655755"/>
            <a:ext cx="752129" cy="307777"/>
          </a:xfrm>
          <a:prstGeom prst="rect">
            <a:avLst/>
          </a:prstGeom>
          <a:noFill/>
        </p:spPr>
        <p:txBody>
          <a:bodyPr wrap="none" rtlCol="0">
            <a:spAutoFit/>
          </a:bodyPr>
          <a:lstStyle/>
          <a:p>
            <a:r>
              <a:rPr lang="en-US" sz="1400" b="1" i="1" dirty="0" smtClean="0"/>
              <a:t>R</a:t>
            </a:r>
            <a:r>
              <a:rPr lang="en-US" sz="1400" b="1" i="1" baseline="30000" dirty="0" smtClean="0"/>
              <a:t>2</a:t>
            </a:r>
            <a:r>
              <a:rPr lang="en-US" sz="1400" b="1" i="1" dirty="0" smtClean="0"/>
              <a:t>=0.95</a:t>
            </a:r>
            <a:endParaRPr lang="en-US" sz="1400" b="1" i="1" dirty="0"/>
          </a:p>
        </p:txBody>
      </p:sp>
      <p:sp>
        <p:nvSpPr>
          <p:cNvPr id="9" name="Textfeld 8"/>
          <p:cNvSpPr txBox="1"/>
          <p:nvPr/>
        </p:nvSpPr>
        <p:spPr>
          <a:xfrm>
            <a:off x="1774321" y="3861048"/>
            <a:ext cx="936104" cy="307777"/>
          </a:xfrm>
          <a:prstGeom prst="rect">
            <a:avLst/>
          </a:prstGeom>
          <a:noFill/>
        </p:spPr>
        <p:txBody>
          <a:bodyPr wrap="square" rtlCol="0">
            <a:spAutoFit/>
          </a:bodyPr>
          <a:lstStyle/>
          <a:p>
            <a:r>
              <a:rPr lang="de-CH" sz="1400" b="1" dirty="0" err="1" smtClean="0">
                <a:solidFill>
                  <a:srgbClr val="99CC00"/>
                </a:solidFill>
              </a:rPr>
              <a:t>pI</a:t>
            </a:r>
            <a:r>
              <a:rPr lang="de-CH" sz="1400" b="1" dirty="0" smtClean="0">
                <a:solidFill>
                  <a:srgbClr val="99CC00"/>
                </a:solidFill>
              </a:rPr>
              <a:t> ≈ 6.0</a:t>
            </a:r>
            <a:endParaRPr lang="en-GB" sz="1400" b="1" dirty="0">
              <a:solidFill>
                <a:srgbClr val="99CC00"/>
              </a:solidFill>
            </a:endParaRPr>
          </a:p>
        </p:txBody>
      </p:sp>
      <p:sp>
        <p:nvSpPr>
          <p:cNvPr id="10" name="Textfeld 9"/>
          <p:cNvSpPr txBox="1"/>
          <p:nvPr/>
        </p:nvSpPr>
        <p:spPr>
          <a:xfrm>
            <a:off x="3131840" y="3861048"/>
            <a:ext cx="1152128" cy="307777"/>
          </a:xfrm>
          <a:prstGeom prst="rect">
            <a:avLst/>
          </a:prstGeom>
          <a:noFill/>
        </p:spPr>
        <p:txBody>
          <a:bodyPr wrap="square" rtlCol="0">
            <a:spAutoFit/>
          </a:bodyPr>
          <a:lstStyle/>
          <a:p>
            <a:r>
              <a:rPr lang="de-CH" sz="1400" b="1" dirty="0" err="1" smtClean="0">
                <a:solidFill>
                  <a:srgbClr val="CCCC00"/>
                </a:solidFill>
              </a:rPr>
              <a:t>pI</a:t>
            </a:r>
            <a:r>
              <a:rPr lang="de-CH" sz="1400" b="1" dirty="0" smtClean="0">
                <a:solidFill>
                  <a:srgbClr val="CCCC00"/>
                </a:solidFill>
              </a:rPr>
              <a:t> ≈ 5.3</a:t>
            </a:r>
            <a:endParaRPr lang="en-GB" sz="1400" b="1" dirty="0">
              <a:solidFill>
                <a:srgbClr val="CCCC00"/>
              </a:solidFill>
            </a:endParaRPr>
          </a:p>
        </p:txBody>
      </p:sp>
      <p:sp>
        <p:nvSpPr>
          <p:cNvPr id="11" name="Textfeld 10"/>
          <p:cNvSpPr txBox="1"/>
          <p:nvPr/>
        </p:nvSpPr>
        <p:spPr>
          <a:xfrm>
            <a:off x="4644008" y="3861048"/>
            <a:ext cx="1152128" cy="307777"/>
          </a:xfrm>
          <a:prstGeom prst="rect">
            <a:avLst/>
          </a:prstGeom>
          <a:noFill/>
        </p:spPr>
        <p:txBody>
          <a:bodyPr wrap="square" rtlCol="0">
            <a:spAutoFit/>
          </a:bodyPr>
          <a:lstStyle/>
          <a:p>
            <a:r>
              <a:rPr lang="de-CH" sz="1400" b="1" dirty="0" err="1" smtClean="0">
                <a:solidFill>
                  <a:srgbClr val="FFCC00"/>
                </a:solidFill>
              </a:rPr>
              <a:t>pI</a:t>
            </a:r>
            <a:r>
              <a:rPr lang="de-CH" sz="1400" b="1" dirty="0" smtClean="0">
                <a:solidFill>
                  <a:srgbClr val="FFCC00"/>
                </a:solidFill>
              </a:rPr>
              <a:t> ≈ 4.3</a:t>
            </a:r>
            <a:endParaRPr lang="en-GB" sz="1400" b="1" dirty="0">
              <a:solidFill>
                <a:srgbClr val="FFCC00"/>
              </a:solidFill>
            </a:endParaRPr>
          </a:p>
        </p:txBody>
      </p:sp>
      <p:sp>
        <p:nvSpPr>
          <p:cNvPr id="12" name="Textfeld 11"/>
          <p:cNvSpPr txBox="1"/>
          <p:nvPr/>
        </p:nvSpPr>
        <p:spPr>
          <a:xfrm>
            <a:off x="4665274" y="1255704"/>
            <a:ext cx="720080" cy="338554"/>
          </a:xfrm>
          <a:prstGeom prst="rect">
            <a:avLst/>
          </a:prstGeom>
          <a:noFill/>
        </p:spPr>
        <p:txBody>
          <a:bodyPr wrap="square" rtlCol="0">
            <a:spAutoFit/>
          </a:bodyPr>
          <a:lstStyle/>
          <a:p>
            <a:r>
              <a:rPr lang="de-CH" sz="1600" b="1" i="1" dirty="0" smtClean="0">
                <a:solidFill>
                  <a:schemeClr val="bg1">
                    <a:lumMod val="65000"/>
                  </a:schemeClr>
                </a:solidFill>
              </a:rPr>
              <a:t>MVM</a:t>
            </a:r>
            <a:endParaRPr lang="en-GB" b="1" i="1" dirty="0">
              <a:solidFill>
                <a:schemeClr val="bg1">
                  <a:lumMod val="65000"/>
                </a:schemeClr>
              </a:solidFill>
            </a:endParaRPr>
          </a:p>
        </p:txBody>
      </p:sp>
      <p:sp>
        <p:nvSpPr>
          <p:cNvPr id="13" name="Textfeld 12"/>
          <p:cNvSpPr txBox="1"/>
          <p:nvPr/>
        </p:nvSpPr>
        <p:spPr>
          <a:xfrm>
            <a:off x="1433298" y="1255704"/>
            <a:ext cx="1431776" cy="338554"/>
          </a:xfrm>
          <a:prstGeom prst="rect">
            <a:avLst/>
          </a:prstGeom>
          <a:noFill/>
        </p:spPr>
        <p:txBody>
          <a:bodyPr wrap="square" rtlCol="0">
            <a:spAutoFit/>
          </a:bodyPr>
          <a:lstStyle/>
          <a:p>
            <a:r>
              <a:rPr lang="de-CH" sz="1600" b="1" i="1" dirty="0" smtClean="0">
                <a:solidFill>
                  <a:srgbClr val="FF0000"/>
                </a:solidFill>
              </a:rPr>
              <a:t>D440N MVM</a:t>
            </a:r>
            <a:endParaRPr lang="en-GB" b="1" i="1" dirty="0">
              <a:solidFill>
                <a:srgbClr val="FF0000"/>
              </a:solidFill>
            </a:endParaRPr>
          </a:p>
        </p:txBody>
      </p:sp>
      <p:sp>
        <p:nvSpPr>
          <p:cNvPr id="14" name="Textfeld 13"/>
          <p:cNvSpPr txBox="1"/>
          <p:nvPr/>
        </p:nvSpPr>
        <p:spPr>
          <a:xfrm>
            <a:off x="3198826" y="1255704"/>
            <a:ext cx="720080" cy="338554"/>
          </a:xfrm>
          <a:prstGeom prst="rect">
            <a:avLst/>
          </a:prstGeom>
          <a:noFill/>
        </p:spPr>
        <p:txBody>
          <a:bodyPr wrap="square" rtlCol="0">
            <a:spAutoFit/>
          </a:bodyPr>
          <a:lstStyle/>
          <a:p>
            <a:r>
              <a:rPr lang="de-CH" sz="1600" b="1" i="1" dirty="0" smtClean="0">
                <a:solidFill>
                  <a:schemeClr val="tx2"/>
                </a:solidFill>
              </a:rPr>
              <a:t>CPV</a:t>
            </a:r>
            <a:endParaRPr lang="en-GB" b="1" i="1" dirty="0">
              <a:solidFill>
                <a:schemeClr val="tx2"/>
              </a:solidFill>
            </a:endParaRPr>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1146010"/>
            <a:ext cx="2673352" cy="26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Strategy</a:t>
            </a:r>
            <a:endParaRPr lang="en-US" sz="2800" b="1" i="1" dirty="0">
              <a:solidFill>
                <a:schemeClr val="bg1"/>
              </a:solidFill>
              <a:latin typeface="+mj-lt"/>
            </a:endParaRPr>
          </a:p>
        </p:txBody>
      </p:sp>
      <p:sp>
        <p:nvSpPr>
          <p:cNvPr id="5" name="Textfeld 4"/>
          <p:cNvSpPr txBox="1"/>
          <p:nvPr/>
        </p:nvSpPr>
        <p:spPr>
          <a:xfrm>
            <a:off x="360040" y="1412776"/>
            <a:ext cx="8820472" cy="3323987"/>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Fast Protein Liquid Chromatography (FPLC)</a:t>
            </a:r>
          </a:p>
          <a:p>
            <a:pPr>
              <a:spcAft>
                <a:spcPts val="600"/>
              </a:spcAft>
              <a:tabLst>
                <a:tab pos="542925" algn="l"/>
              </a:tabLst>
            </a:pPr>
            <a:r>
              <a:rPr lang="en-US" sz="1600" b="1" dirty="0" smtClean="0">
                <a:solidFill>
                  <a:schemeClr val="tx1">
                    <a:lumMod val="50000"/>
                    <a:lumOff val="50000"/>
                  </a:schemeClr>
                </a:solidFill>
              </a:rPr>
              <a:t>	Anion-exchange chromatography was performed to separate intracellular </a:t>
            </a:r>
            <a:r>
              <a:rPr lang="en-US" sz="1600" b="1" dirty="0" err="1" smtClean="0">
                <a:solidFill>
                  <a:schemeClr val="tx1">
                    <a:lumMod val="50000"/>
                    <a:lumOff val="50000"/>
                  </a:schemeClr>
                </a:solidFill>
              </a:rPr>
              <a:t>virions</a:t>
            </a:r>
            <a:r>
              <a:rPr lang="en-US" sz="1600" b="1" dirty="0" smtClean="0">
                <a:solidFill>
                  <a:schemeClr val="tx1">
                    <a:lumMod val="50000"/>
                    <a:lumOff val="50000"/>
                  </a:schemeClr>
                </a:solidFill>
              </a:rPr>
              <a:t>  based on 	their surface properties.</a:t>
            </a:r>
          </a:p>
          <a:p>
            <a:pPr marL="1200150" lvl="2" indent="-285750">
              <a:spcAft>
                <a:spcPts val="600"/>
              </a:spcAft>
              <a:buFont typeface="Arial" panose="020B0604020202020204" pitchFamily="34" charset="0"/>
              <a:buChar char="•"/>
              <a:tabLst>
                <a:tab pos="542925" algn="l"/>
              </a:tabLst>
            </a:pPr>
            <a:r>
              <a:rPr lang="de-CH" sz="1600" b="1" dirty="0" smtClean="0">
                <a:solidFill>
                  <a:schemeClr val="tx1">
                    <a:lumMod val="50000"/>
                    <a:lumOff val="50000"/>
                  </a:schemeClr>
                </a:solidFill>
              </a:rPr>
              <a:t>Isolation</a:t>
            </a:r>
          </a:p>
          <a:p>
            <a:pPr marL="1200150" lvl="2" indent="-285750">
              <a:spcAft>
                <a:spcPts val="600"/>
              </a:spcAft>
              <a:buFont typeface="Arial" panose="020B0604020202020204" pitchFamily="34" charset="0"/>
              <a:buChar char="•"/>
              <a:tabLst>
                <a:tab pos="542925" algn="l"/>
              </a:tabLst>
            </a:pPr>
            <a:r>
              <a:rPr lang="de-CH" sz="1600" b="1" dirty="0" err="1" smtClean="0">
                <a:solidFill>
                  <a:schemeClr val="tx1">
                    <a:lumMod val="50000"/>
                    <a:lumOff val="50000"/>
                  </a:schemeClr>
                </a:solidFill>
              </a:rPr>
              <a:t>Purification</a:t>
            </a:r>
            <a:r>
              <a:rPr lang="de-CH" sz="1600" b="1" dirty="0" smtClean="0">
                <a:solidFill>
                  <a:schemeClr val="tx1">
                    <a:lumMod val="50000"/>
                    <a:lumOff val="50000"/>
                  </a:schemeClr>
                </a:solidFill>
              </a:rPr>
              <a:t> </a:t>
            </a:r>
          </a:p>
          <a:p>
            <a:pPr marL="1200150" lvl="2" indent="-285750">
              <a:spcAft>
                <a:spcPts val="1200"/>
              </a:spcAft>
              <a:buFont typeface="Arial" panose="020B0604020202020204" pitchFamily="34" charset="0"/>
              <a:buChar char="•"/>
              <a:tabLst>
                <a:tab pos="542925" algn="l"/>
              </a:tabLst>
            </a:pPr>
            <a:r>
              <a:rPr lang="de-CH" sz="1600" b="1" dirty="0" err="1" smtClean="0">
                <a:solidFill>
                  <a:schemeClr val="tx1">
                    <a:lumMod val="50000"/>
                    <a:lumOff val="50000"/>
                  </a:schemeClr>
                </a:solidFill>
              </a:rPr>
              <a:t>Concentration</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distinct</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maturation</a:t>
            </a:r>
            <a:r>
              <a:rPr lang="de-CH" sz="1600" b="1" dirty="0" smtClean="0">
                <a:solidFill>
                  <a:schemeClr val="tx1">
                    <a:lumMod val="50000"/>
                    <a:lumOff val="50000"/>
                  </a:schemeClr>
                </a:solidFill>
              </a:rPr>
              <a:t> intermediates</a:t>
            </a:r>
            <a:endParaRPr lang="en-US" sz="1600" b="1" dirty="0" smtClean="0">
              <a:solidFill>
                <a:schemeClr val="tx1">
                  <a:lumMod val="50000"/>
                  <a:lumOff val="50000"/>
                </a:schemeClr>
              </a:solidFill>
            </a:endParaRPr>
          </a:p>
          <a:p>
            <a:pPr marL="342900" indent="-342900">
              <a:spcAft>
                <a:spcPts val="600"/>
              </a:spcAft>
              <a:buFont typeface="Wingdings" panose="05000000000000000000" pitchFamily="2" charset="2"/>
              <a:buChar char="Ø"/>
            </a:pPr>
            <a:r>
              <a:rPr lang="en-US" sz="1600" b="1" dirty="0" smtClean="0"/>
              <a:t>Standard biochemical and molecular biological methods</a:t>
            </a:r>
          </a:p>
          <a:p>
            <a:pPr>
              <a:spcAft>
                <a:spcPts val="1200"/>
              </a:spcAft>
              <a:tabLst>
                <a:tab pos="542925" algn="l"/>
              </a:tabLst>
            </a:pPr>
            <a:r>
              <a:rPr lang="en-US" sz="1600" b="1" dirty="0" smtClean="0">
                <a:solidFill>
                  <a:schemeClr val="tx1">
                    <a:lumMod val="50000"/>
                    <a:lumOff val="50000"/>
                  </a:schemeClr>
                </a:solidFill>
              </a:rPr>
              <a:t>	Investigation of structural and functional characteristics of the isolated populations.</a:t>
            </a:r>
          </a:p>
          <a:p>
            <a:pPr marL="285750" indent="-285750">
              <a:spcAft>
                <a:spcPts val="600"/>
              </a:spcAft>
              <a:buFont typeface="Wingdings" panose="05000000000000000000" pitchFamily="2" charset="2"/>
              <a:buChar char="Ø"/>
            </a:pPr>
            <a:r>
              <a:rPr lang="en-US" sz="1600" b="1" dirty="0" smtClean="0"/>
              <a:t>Side-directed mutagenesis</a:t>
            </a:r>
          </a:p>
          <a:p>
            <a:pPr>
              <a:tabLst>
                <a:tab pos="542925" algn="l"/>
              </a:tabLst>
            </a:pPr>
            <a:r>
              <a:rPr lang="en-US" sz="1600" b="1" dirty="0">
                <a:solidFill>
                  <a:schemeClr val="tx1">
                    <a:lumMod val="50000"/>
                    <a:lumOff val="50000"/>
                  </a:schemeClr>
                </a:solidFill>
              </a:rPr>
              <a:t>	</a:t>
            </a:r>
            <a:r>
              <a:rPr lang="en-US" sz="1600" b="1" dirty="0" smtClean="0">
                <a:solidFill>
                  <a:schemeClr val="tx1">
                    <a:lumMod val="50000"/>
                    <a:lumOff val="50000"/>
                  </a:schemeClr>
                </a:solidFill>
              </a:rPr>
              <a:t>The role of different capsid regions in egress of MVM was studied. </a:t>
            </a:r>
            <a:endParaRPr lang="en-US" sz="1600" b="1" dirty="0">
              <a:solidFill>
                <a:schemeClr val="tx1">
                  <a:lumMod val="50000"/>
                  <a:lumOff val="50000"/>
                </a:schemeClr>
              </a:solidFill>
            </a:endParaRPr>
          </a:p>
        </p:txBody>
      </p:sp>
      <p:pic>
        <p:nvPicPr>
          <p:cNvPr id="2050" name="Picture 2" descr="Bildergebnis für ches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2476" y="4322572"/>
            <a:ext cx="3755346" cy="24990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aphael\Desktop 4\Prezi Präsentation Bilder\Go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786" y="4862253"/>
            <a:ext cx="2778646" cy="20875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Goals</a:t>
            </a:r>
            <a:endParaRPr lang="en-US" sz="2800" b="1" i="1" dirty="0">
              <a:solidFill>
                <a:schemeClr val="bg1"/>
              </a:solidFill>
              <a:latin typeface="+mj-lt"/>
            </a:endParaRPr>
          </a:p>
        </p:txBody>
      </p:sp>
      <p:sp>
        <p:nvSpPr>
          <p:cNvPr id="5" name="Textfeld 4"/>
          <p:cNvSpPr txBox="1"/>
          <p:nvPr/>
        </p:nvSpPr>
        <p:spPr>
          <a:xfrm>
            <a:off x="251520" y="1124744"/>
            <a:ext cx="8532440" cy="2339102"/>
          </a:xfrm>
          <a:prstGeom prst="rect">
            <a:avLst/>
          </a:prstGeom>
          <a:noFill/>
        </p:spPr>
        <p:txBody>
          <a:bodyPr wrap="square" rtlCol="0">
            <a:spAutoFit/>
          </a:bodyPr>
          <a:lstStyle/>
          <a:p>
            <a:pPr>
              <a:spcAft>
                <a:spcPts val="1200"/>
              </a:spcAft>
            </a:pPr>
            <a:r>
              <a:rPr lang="en-US" b="1" dirty="0" smtClean="0"/>
              <a:t>Basic principle in virology:</a:t>
            </a:r>
          </a:p>
          <a:p>
            <a:pPr marL="285750" indent="-285750">
              <a:spcAft>
                <a:spcPts val="600"/>
              </a:spcAft>
              <a:buFont typeface="Arial" panose="020B0604020202020204" pitchFamily="34" charset="0"/>
              <a:buChar char="•"/>
            </a:pPr>
            <a:r>
              <a:rPr lang="en-US" dirty="0"/>
              <a:t>The egress of enveloped viruses is well characterized and involves budding trough host cell membranes </a:t>
            </a:r>
            <a:r>
              <a:rPr lang="en-US" dirty="0" smtClean="0"/>
              <a:t>.</a:t>
            </a:r>
          </a:p>
          <a:p>
            <a:pPr marL="285750" indent="-285750">
              <a:spcAft>
                <a:spcPts val="600"/>
              </a:spcAft>
              <a:buFont typeface="Arial" panose="020B0604020202020204" pitchFamily="34" charset="0"/>
              <a:buChar char="•"/>
            </a:pPr>
            <a:r>
              <a:rPr lang="en-US" dirty="0" smtClean="0"/>
              <a:t>The release of non-enveloped viruses is considered a passive process because it is associated with cellular lysis. </a:t>
            </a:r>
          </a:p>
          <a:p>
            <a:pPr marL="285750" indent="-285750">
              <a:buFont typeface="Arial" panose="020B0604020202020204" pitchFamily="34" charset="0"/>
              <a:buChar char="•"/>
            </a:pPr>
            <a:r>
              <a:rPr lang="en-US" dirty="0" smtClean="0"/>
              <a:t>Several recent studies challenge this basic principle suggesting an active egress mechanism for non-enveloped viruses. </a:t>
            </a:r>
            <a:endParaRPr lang="en-US" dirty="0"/>
          </a:p>
        </p:txBody>
      </p:sp>
      <p:sp>
        <p:nvSpPr>
          <p:cNvPr id="6" name="Textfeld 5"/>
          <p:cNvSpPr txBox="1"/>
          <p:nvPr/>
        </p:nvSpPr>
        <p:spPr>
          <a:xfrm>
            <a:off x="251520" y="3573016"/>
            <a:ext cx="8604448" cy="1708160"/>
          </a:xfrm>
          <a:prstGeom prst="rect">
            <a:avLst/>
          </a:prstGeom>
          <a:noFill/>
        </p:spPr>
        <p:txBody>
          <a:bodyPr wrap="square" rtlCol="0">
            <a:spAutoFit/>
          </a:bodyPr>
          <a:lstStyle/>
          <a:p>
            <a:pPr>
              <a:spcAft>
                <a:spcPts val="1200"/>
              </a:spcAft>
            </a:pPr>
            <a:r>
              <a:rPr lang="en-US" b="1" dirty="0" smtClean="0"/>
              <a:t>Aim:</a:t>
            </a:r>
          </a:p>
          <a:p>
            <a:pPr marL="285750" indent="-285750">
              <a:spcAft>
                <a:spcPts val="600"/>
              </a:spcAft>
              <a:buFont typeface="Arial" panose="020B0604020202020204" pitchFamily="34" charset="0"/>
              <a:buChar char="•"/>
            </a:pPr>
            <a:r>
              <a:rPr lang="en-US" dirty="0" smtClean="0"/>
              <a:t>Confirmation of an active process of nuclear export and egress of MVM progeny </a:t>
            </a:r>
            <a:r>
              <a:rPr lang="en-US" dirty="0" err="1" smtClean="0"/>
              <a:t>virions</a:t>
            </a:r>
            <a:r>
              <a:rPr lang="en-US" dirty="0" smtClean="0"/>
              <a:t>. </a:t>
            </a:r>
          </a:p>
          <a:p>
            <a:pPr marL="285750" indent="-285750">
              <a:buFont typeface="Arial" panose="020B0604020202020204" pitchFamily="34" charset="0"/>
              <a:buChar char="•"/>
            </a:pPr>
            <a:r>
              <a:rPr lang="en-US" dirty="0" smtClean="0"/>
              <a:t>Characterization of critical capsid maturation steps that trigger active pre-lytic egress of MVM.</a:t>
            </a:r>
            <a:endParaRPr lang="en-US" dirty="0"/>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Raphael\Desktop 4\Temporary Export Files\DNaseI.tif"/>
          <p:cNvPicPr>
            <a:picLocks noChangeAspect="1" noChangeArrowheads="1"/>
          </p:cNvPicPr>
          <p:nvPr/>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326224" y="1789309"/>
            <a:ext cx="2964151" cy="22130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C:\Users\Raphael\Desktop 4\Temporary Export Files\2 Pop.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3641" y="1667304"/>
            <a:ext cx="3393330" cy="23274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phael\Desktop 4\Temporary Export Files\Nuclei untreated.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236910" y="1770754"/>
            <a:ext cx="2943602" cy="22130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953" y="5271048"/>
            <a:ext cx="2854294" cy="96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feld 29"/>
          <p:cNvSpPr txBox="1"/>
          <p:nvPr/>
        </p:nvSpPr>
        <p:spPr>
          <a:xfrm>
            <a:off x="743151" y="1134952"/>
            <a:ext cx="1879745" cy="338554"/>
          </a:xfrm>
          <a:prstGeom prst="rect">
            <a:avLst/>
          </a:prstGeom>
          <a:noFill/>
        </p:spPr>
        <p:txBody>
          <a:bodyPr wrap="none" rtlCol="0">
            <a:spAutoFit/>
          </a:bodyPr>
          <a:lstStyle/>
          <a:p>
            <a:pPr algn="ctr"/>
            <a:r>
              <a:rPr lang="en-US" sz="1600" b="1" dirty="0" smtClean="0"/>
              <a:t>AEX profile of MVM</a:t>
            </a:r>
            <a:endParaRPr lang="en-US" sz="1600" b="1" dirty="0"/>
          </a:p>
        </p:txBody>
      </p:sp>
      <p:sp>
        <p:nvSpPr>
          <p:cNvPr id="31" name="Textfeld 30"/>
          <p:cNvSpPr txBox="1"/>
          <p:nvPr/>
        </p:nvSpPr>
        <p:spPr>
          <a:xfrm>
            <a:off x="3947999" y="1134952"/>
            <a:ext cx="1744645" cy="338554"/>
          </a:xfrm>
          <a:prstGeom prst="rect">
            <a:avLst/>
          </a:prstGeom>
          <a:noFill/>
        </p:spPr>
        <p:txBody>
          <a:bodyPr wrap="none" rtlCol="0">
            <a:spAutoFit/>
          </a:bodyPr>
          <a:lstStyle/>
          <a:p>
            <a:r>
              <a:rPr lang="en-US" sz="1600" b="1" dirty="0" smtClean="0"/>
              <a:t>DNase I treatment</a:t>
            </a:r>
            <a:endParaRPr lang="en-US" sz="1600" b="1" dirty="0"/>
          </a:p>
        </p:txBody>
      </p:sp>
      <p:sp>
        <p:nvSpPr>
          <p:cNvPr id="32" name="Textfeld 31"/>
          <p:cNvSpPr txBox="1"/>
          <p:nvPr/>
        </p:nvSpPr>
        <p:spPr>
          <a:xfrm>
            <a:off x="7243944" y="1134952"/>
            <a:ext cx="718466" cy="338554"/>
          </a:xfrm>
          <a:prstGeom prst="rect">
            <a:avLst/>
          </a:prstGeom>
          <a:noFill/>
        </p:spPr>
        <p:txBody>
          <a:bodyPr wrap="none" rtlCol="0">
            <a:spAutoFit/>
          </a:bodyPr>
          <a:lstStyle/>
          <a:p>
            <a:r>
              <a:rPr lang="en-US" sz="1600" b="1" dirty="0" smtClean="0"/>
              <a:t>Nuclei</a:t>
            </a:r>
            <a:endParaRPr lang="en-US" sz="1600" b="1" dirty="0"/>
          </a:p>
        </p:txBody>
      </p:sp>
      <p:sp>
        <p:nvSpPr>
          <p:cNvPr id="33" name="Textfeld 32"/>
          <p:cNvSpPr txBox="1"/>
          <p:nvPr/>
        </p:nvSpPr>
        <p:spPr>
          <a:xfrm>
            <a:off x="1386388" y="1390305"/>
            <a:ext cx="603050" cy="276999"/>
          </a:xfrm>
          <a:prstGeom prst="rect">
            <a:avLst/>
          </a:prstGeom>
          <a:noFill/>
        </p:spPr>
        <p:txBody>
          <a:bodyPr wrap="none" rtlCol="0">
            <a:spAutoFit/>
          </a:bodyPr>
          <a:lstStyle/>
          <a:p>
            <a:pPr algn="ctr"/>
            <a:r>
              <a:rPr lang="en-US" sz="1200" b="1" dirty="0" smtClean="0"/>
              <a:t>(8 </a:t>
            </a:r>
            <a:r>
              <a:rPr lang="en-US" sz="1200" b="1" dirty="0" err="1" smtClean="0"/>
              <a:t>dpI</a:t>
            </a:r>
            <a:r>
              <a:rPr lang="en-US" sz="1200" b="1" dirty="0" smtClean="0"/>
              <a:t>)</a:t>
            </a:r>
            <a:endParaRPr lang="en-US" sz="1200" b="1" dirty="0"/>
          </a:p>
        </p:txBody>
      </p:sp>
      <p:sp>
        <p:nvSpPr>
          <p:cNvPr id="34" name="Textfeld 33"/>
          <p:cNvSpPr txBox="1"/>
          <p:nvPr/>
        </p:nvSpPr>
        <p:spPr>
          <a:xfrm>
            <a:off x="7290296" y="1390305"/>
            <a:ext cx="681598" cy="276999"/>
          </a:xfrm>
          <a:prstGeom prst="rect">
            <a:avLst/>
          </a:prstGeom>
          <a:noFill/>
        </p:spPr>
        <p:txBody>
          <a:bodyPr wrap="none" rtlCol="0">
            <a:spAutoFit/>
          </a:bodyPr>
          <a:lstStyle/>
          <a:p>
            <a:pPr algn="ctr"/>
            <a:r>
              <a:rPr lang="en-US" sz="1200" b="1" dirty="0" smtClean="0"/>
              <a:t>(18 </a:t>
            </a:r>
            <a:r>
              <a:rPr lang="en-US" sz="1200" b="1" dirty="0" err="1"/>
              <a:t>h</a:t>
            </a:r>
            <a:r>
              <a:rPr lang="en-US" sz="1200" b="1" dirty="0" err="1" smtClean="0"/>
              <a:t>pI</a:t>
            </a:r>
            <a:r>
              <a:rPr lang="en-US" sz="1200" b="1" dirty="0" smtClean="0"/>
              <a:t>)</a:t>
            </a:r>
            <a:endParaRPr lang="en-US" sz="1200" b="1" dirty="0"/>
          </a:p>
        </p:txBody>
      </p:sp>
      <p:sp>
        <p:nvSpPr>
          <p:cNvPr id="35"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Isolation of Two Full Capsid (FC) Populations by AEX</a:t>
            </a:r>
            <a:endParaRPr lang="en-US" sz="2800" b="1" i="1" dirty="0">
              <a:solidFill>
                <a:schemeClr val="bg1"/>
              </a:solidFill>
              <a:latin typeface="+mj-lt"/>
            </a:endParaRPr>
          </a:p>
        </p:txBody>
      </p:sp>
      <p:sp>
        <p:nvSpPr>
          <p:cNvPr id="4" name="Textfeld 3"/>
          <p:cNvSpPr txBox="1"/>
          <p:nvPr/>
        </p:nvSpPr>
        <p:spPr>
          <a:xfrm>
            <a:off x="4204334" y="2042005"/>
            <a:ext cx="576064" cy="307777"/>
          </a:xfrm>
          <a:prstGeom prst="rect">
            <a:avLst/>
          </a:prstGeom>
          <a:noFill/>
        </p:spPr>
        <p:txBody>
          <a:bodyPr wrap="square" rtlCol="0">
            <a:spAutoFit/>
          </a:bodyPr>
          <a:lstStyle/>
          <a:p>
            <a:r>
              <a:rPr lang="de-CH" sz="1400" b="1" dirty="0" smtClean="0"/>
              <a:t>FC-P</a:t>
            </a:r>
            <a:r>
              <a:rPr lang="de-CH" sz="1400" b="1" baseline="-25000" dirty="0" smtClean="0"/>
              <a:t>1</a:t>
            </a:r>
            <a:endParaRPr lang="en-US" sz="1400" b="1" baseline="-25000" dirty="0"/>
          </a:p>
        </p:txBody>
      </p:sp>
      <p:sp>
        <p:nvSpPr>
          <p:cNvPr id="37" name="Textfeld 36"/>
          <p:cNvSpPr txBox="1"/>
          <p:nvPr/>
        </p:nvSpPr>
        <p:spPr>
          <a:xfrm>
            <a:off x="4520267" y="1711441"/>
            <a:ext cx="576064" cy="307777"/>
          </a:xfrm>
          <a:prstGeom prst="rect">
            <a:avLst/>
          </a:prstGeom>
          <a:noFill/>
        </p:spPr>
        <p:txBody>
          <a:bodyPr wrap="square" rtlCol="0">
            <a:spAutoFit/>
          </a:bodyPr>
          <a:lstStyle/>
          <a:p>
            <a:r>
              <a:rPr lang="de-CH" sz="1400" b="1" dirty="0" smtClean="0"/>
              <a:t>FC-P</a:t>
            </a:r>
            <a:r>
              <a:rPr lang="de-CH" sz="1400" b="1" baseline="-25000" dirty="0"/>
              <a:t>2</a:t>
            </a:r>
            <a:endParaRPr lang="en-US" sz="1400" b="1" baseline="-25000" dirty="0"/>
          </a:p>
        </p:txBody>
      </p:sp>
      <p:sp>
        <p:nvSpPr>
          <p:cNvPr id="38" name="Textfeld 37"/>
          <p:cNvSpPr txBox="1"/>
          <p:nvPr/>
        </p:nvSpPr>
        <p:spPr>
          <a:xfrm>
            <a:off x="7225663" y="1671332"/>
            <a:ext cx="576064" cy="307777"/>
          </a:xfrm>
          <a:prstGeom prst="rect">
            <a:avLst/>
          </a:prstGeom>
          <a:noFill/>
        </p:spPr>
        <p:txBody>
          <a:bodyPr wrap="square" rtlCol="0">
            <a:spAutoFit/>
          </a:bodyPr>
          <a:lstStyle/>
          <a:p>
            <a:r>
              <a:rPr lang="de-CH" sz="1400" b="1" dirty="0" smtClean="0"/>
              <a:t>FC-P</a:t>
            </a:r>
            <a:r>
              <a:rPr lang="de-CH" sz="1400" b="1" baseline="-25000" dirty="0" smtClean="0"/>
              <a:t>1</a:t>
            </a:r>
            <a:endParaRPr lang="en-US" sz="1400" b="1" baseline="-25000" dirty="0"/>
          </a:p>
        </p:txBody>
      </p:sp>
      <p:sp>
        <p:nvSpPr>
          <p:cNvPr id="39" name="Textfeld 38"/>
          <p:cNvSpPr txBox="1"/>
          <p:nvPr/>
        </p:nvSpPr>
        <p:spPr>
          <a:xfrm>
            <a:off x="7553804" y="1969997"/>
            <a:ext cx="576064" cy="307777"/>
          </a:xfrm>
          <a:prstGeom prst="rect">
            <a:avLst/>
          </a:prstGeom>
          <a:noFill/>
        </p:spPr>
        <p:txBody>
          <a:bodyPr wrap="square" rtlCol="0">
            <a:spAutoFit/>
          </a:bodyPr>
          <a:lstStyle/>
          <a:p>
            <a:r>
              <a:rPr lang="de-CH" sz="1400" b="1" dirty="0" smtClean="0"/>
              <a:t>FC-P</a:t>
            </a:r>
            <a:r>
              <a:rPr lang="de-CH" sz="1400" b="1" baseline="-25000" dirty="0" smtClean="0"/>
              <a:t>2</a:t>
            </a:r>
            <a:endParaRPr lang="en-US" sz="1400" b="1" baseline="-25000" dirty="0"/>
          </a:p>
        </p:txBody>
      </p:sp>
      <p:sp>
        <p:nvSpPr>
          <p:cNvPr id="5" name="Textfeld 4"/>
          <p:cNvSpPr txBox="1"/>
          <p:nvPr/>
        </p:nvSpPr>
        <p:spPr>
          <a:xfrm>
            <a:off x="556338" y="4149080"/>
            <a:ext cx="8120118" cy="98488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Two distinct DNA-containing populations of MVM appear in the nucleus of infected cells.</a:t>
            </a:r>
          </a:p>
          <a:p>
            <a:pPr marL="285750" indent="-285750">
              <a:spcAft>
                <a:spcPts val="600"/>
              </a:spcAft>
              <a:buFont typeface="Wingdings" panose="05000000000000000000" pitchFamily="2" charset="2"/>
              <a:buChar char="Ø"/>
            </a:pPr>
            <a:r>
              <a:rPr lang="en-US" sz="1600" b="1" dirty="0" smtClean="0"/>
              <a:t>FC-P</a:t>
            </a:r>
            <a:r>
              <a:rPr lang="en-US" sz="1600" b="1" baseline="-25000" dirty="0" smtClean="0"/>
              <a:t>1</a:t>
            </a:r>
            <a:r>
              <a:rPr lang="en-US" sz="1600" b="1" dirty="0" smtClean="0"/>
              <a:t> is predominantly associated with cells.  </a:t>
            </a:r>
          </a:p>
          <a:p>
            <a:pPr marL="285750" indent="-285750">
              <a:buFont typeface="Wingdings" panose="05000000000000000000" pitchFamily="2" charset="2"/>
              <a:buChar char="Ø"/>
            </a:pPr>
            <a:r>
              <a:rPr lang="en-US" sz="1600" b="1" dirty="0" smtClean="0"/>
              <a:t>DNA packaging is not sufficient for N-VP2 externalization!</a:t>
            </a:r>
            <a:endParaRPr lang="en-US" sz="1600" b="1" dirty="0"/>
          </a:p>
        </p:txBody>
      </p:sp>
      <p:sp>
        <p:nvSpPr>
          <p:cNvPr id="41" name="Textfeld 40"/>
          <p:cNvSpPr txBox="1"/>
          <p:nvPr/>
        </p:nvSpPr>
        <p:spPr>
          <a:xfrm>
            <a:off x="3491880" y="5528085"/>
            <a:ext cx="5393452" cy="338554"/>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de-CH" sz="1600" b="1" dirty="0" err="1" smtClean="0"/>
              <a:t>Only</a:t>
            </a:r>
            <a:r>
              <a:rPr lang="de-CH" sz="1600" b="1" dirty="0" smtClean="0"/>
              <a:t> </a:t>
            </a:r>
            <a:r>
              <a:rPr lang="de-CH" sz="1600" b="1" dirty="0" err="1" smtClean="0"/>
              <a:t>one</a:t>
            </a:r>
            <a:r>
              <a:rPr lang="de-CH" sz="1600" b="1" dirty="0" smtClean="0"/>
              <a:t> </a:t>
            </a:r>
            <a:r>
              <a:rPr lang="de-CH" sz="1600" b="1" dirty="0" err="1" smtClean="0"/>
              <a:t>population</a:t>
            </a:r>
            <a:r>
              <a:rPr lang="de-CH" sz="1600" b="1" dirty="0" smtClean="0"/>
              <a:t> </a:t>
            </a:r>
            <a:r>
              <a:rPr lang="de-CH" sz="1600" b="1" dirty="0" err="1" smtClean="0"/>
              <a:t>of</a:t>
            </a:r>
            <a:r>
              <a:rPr lang="de-CH" sz="1600" b="1" dirty="0" smtClean="0"/>
              <a:t> </a:t>
            </a:r>
            <a:r>
              <a:rPr lang="de-CH" sz="1600" b="1" dirty="0" err="1" smtClean="0"/>
              <a:t>empty</a:t>
            </a:r>
            <a:r>
              <a:rPr lang="de-CH" sz="1600" b="1" dirty="0" smtClean="0"/>
              <a:t> </a:t>
            </a:r>
            <a:r>
              <a:rPr lang="de-CH" sz="1600" b="1" dirty="0" err="1" smtClean="0"/>
              <a:t>capsids</a:t>
            </a:r>
            <a:r>
              <a:rPr lang="de-CH" sz="1600" b="1" dirty="0" smtClean="0"/>
              <a:t> (EC) was </a:t>
            </a:r>
            <a:r>
              <a:rPr lang="de-CH" sz="1600" b="1" dirty="0" err="1" smtClean="0"/>
              <a:t>observed</a:t>
            </a:r>
            <a:r>
              <a:rPr lang="de-CH" sz="1600" b="1" dirty="0" smtClean="0"/>
              <a:t>.</a:t>
            </a: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765" y="947675"/>
            <a:ext cx="5617082" cy="2913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descr="C:\Users\Raphael\Desktop 4\Temporary Export Files\P1 and P2 Infectivity.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251521" y="1146096"/>
            <a:ext cx="2756020" cy="25709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Raphael\Desktop 4\Temporary Export Files\P2 and P1 IP.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6238" y="3861048"/>
            <a:ext cx="2146874" cy="30470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p:cNvSpPr txBox="1"/>
          <p:nvPr/>
        </p:nvSpPr>
        <p:spPr>
          <a:xfrm>
            <a:off x="3563888" y="4077072"/>
            <a:ext cx="5221285"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de-CH" sz="1600" b="1" dirty="0" err="1" smtClean="0"/>
              <a:t>Both</a:t>
            </a:r>
            <a:r>
              <a:rPr lang="de-CH" sz="1600" b="1" dirty="0" smtClean="0"/>
              <a:t> DNA-</a:t>
            </a:r>
            <a:r>
              <a:rPr lang="de-CH" sz="1600" b="1" dirty="0" err="1" smtClean="0"/>
              <a:t>containing</a:t>
            </a:r>
            <a:r>
              <a:rPr lang="de-CH" sz="1600" b="1" dirty="0" smtClean="0"/>
              <a:t> </a:t>
            </a:r>
            <a:r>
              <a:rPr lang="de-CH" sz="1600" b="1" dirty="0" err="1" smtClean="0"/>
              <a:t>popiulations</a:t>
            </a:r>
            <a:r>
              <a:rPr lang="de-CH" sz="1600" b="1" dirty="0" smtClean="0"/>
              <a:t> </a:t>
            </a:r>
            <a:r>
              <a:rPr lang="de-CH" sz="1600" b="1" dirty="0" err="1" smtClean="0"/>
              <a:t>are</a:t>
            </a:r>
            <a:r>
              <a:rPr lang="de-CH" sz="1600" b="1" dirty="0" smtClean="0"/>
              <a:t> </a:t>
            </a:r>
            <a:r>
              <a:rPr lang="de-CH" sz="1600" b="1" dirty="0" err="1" smtClean="0"/>
              <a:t>infectious</a:t>
            </a:r>
            <a:r>
              <a:rPr lang="de-CH" sz="1600" b="1" dirty="0" smtClean="0"/>
              <a:t>.</a:t>
            </a:r>
          </a:p>
          <a:p>
            <a:pPr marL="285750" indent="-285750">
              <a:buFont typeface="Wingdings" panose="05000000000000000000" pitchFamily="2" charset="2"/>
              <a:buChar char="Ø"/>
            </a:pPr>
            <a:r>
              <a:rPr lang="de-CH" sz="1600" b="1" dirty="0" err="1" smtClean="0"/>
              <a:t>Only</a:t>
            </a:r>
            <a:r>
              <a:rPr lang="de-CH" sz="1600" b="1" dirty="0" smtClean="0"/>
              <a:t> FC-P</a:t>
            </a:r>
            <a:r>
              <a:rPr lang="de-CH" sz="1600" b="1" baseline="-25000" dirty="0" smtClean="0"/>
              <a:t>2</a:t>
            </a:r>
            <a:r>
              <a:rPr lang="de-CH" sz="1600" b="1" dirty="0" smtClean="0"/>
              <a:t> </a:t>
            </a:r>
            <a:r>
              <a:rPr lang="de-CH" sz="1600" b="1" dirty="0" err="1" smtClean="0"/>
              <a:t>exposes</a:t>
            </a:r>
            <a:r>
              <a:rPr lang="de-CH" sz="1600" b="1" dirty="0" smtClean="0"/>
              <a:t> </a:t>
            </a:r>
            <a:r>
              <a:rPr lang="de-CH" sz="1600" b="1" dirty="0" err="1" smtClean="0"/>
              <a:t>the</a:t>
            </a:r>
            <a:r>
              <a:rPr lang="de-CH" sz="1600" b="1" dirty="0" smtClean="0"/>
              <a:t> N-terminal </a:t>
            </a:r>
            <a:r>
              <a:rPr lang="de-CH" sz="1600" b="1" dirty="0" err="1" smtClean="0"/>
              <a:t>part</a:t>
            </a:r>
            <a:r>
              <a:rPr lang="de-CH" sz="1600" b="1" dirty="0" smtClean="0"/>
              <a:t> </a:t>
            </a:r>
            <a:r>
              <a:rPr lang="de-CH" sz="1600" b="1" dirty="0" err="1" smtClean="0"/>
              <a:t>of</a:t>
            </a:r>
            <a:r>
              <a:rPr lang="de-CH" sz="1600" b="1" dirty="0" smtClean="0"/>
              <a:t> VP2 (N-VP2).</a:t>
            </a:r>
            <a:endParaRPr lang="de-CH" sz="1600" b="1" dirty="0"/>
          </a:p>
        </p:txBody>
      </p:sp>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9992" y="5305095"/>
            <a:ext cx="763202" cy="87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1155" y="5096811"/>
            <a:ext cx="1229117" cy="135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6155759" y="6343467"/>
            <a:ext cx="627223" cy="338554"/>
          </a:xfrm>
          <a:prstGeom prst="rect">
            <a:avLst/>
          </a:prstGeom>
          <a:noFill/>
        </p:spPr>
        <p:txBody>
          <a:bodyPr wrap="none" rtlCol="0">
            <a:spAutoFit/>
          </a:bodyPr>
          <a:lstStyle/>
          <a:p>
            <a:r>
              <a:rPr lang="de-CH" sz="1600" b="1" dirty="0"/>
              <a:t>FC-P</a:t>
            </a:r>
            <a:r>
              <a:rPr lang="de-CH" sz="1600" b="1" baseline="-25000" dirty="0"/>
              <a:t>2</a:t>
            </a:r>
            <a:endParaRPr lang="en-US" sz="1600" dirty="0"/>
          </a:p>
        </p:txBody>
      </p:sp>
      <p:sp>
        <p:nvSpPr>
          <p:cNvPr id="68" name="Textfeld 67"/>
          <p:cNvSpPr txBox="1"/>
          <p:nvPr/>
        </p:nvSpPr>
        <p:spPr>
          <a:xfrm>
            <a:off x="4560950" y="6343467"/>
            <a:ext cx="627223" cy="338554"/>
          </a:xfrm>
          <a:prstGeom prst="rect">
            <a:avLst/>
          </a:prstGeom>
          <a:noFill/>
        </p:spPr>
        <p:txBody>
          <a:bodyPr wrap="none" rtlCol="0">
            <a:spAutoFit/>
          </a:bodyPr>
          <a:lstStyle/>
          <a:p>
            <a:r>
              <a:rPr lang="de-CH" sz="1600" b="1" dirty="0" smtClean="0"/>
              <a:t>FC-P</a:t>
            </a:r>
            <a:r>
              <a:rPr lang="de-CH" sz="1600" b="1" baseline="-25000" dirty="0" smtClean="0"/>
              <a:t>1</a:t>
            </a:r>
            <a:endParaRPr lang="en-US" sz="1600" baseline="-25000" dirty="0"/>
          </a:p>
        </p:txBody>
      </p:sp>
      <p:pic>
        <p:nvPicPr>
          <p:cNvPr id="205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92296">
            <a:off x="5047548" y="5200750"/>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6"/>
          <p:cNvPicPr>
            <a:picLocks noChangeAspect="1" noChangeArrowheads="1"/>
          </p:cNvPicPr>
          <p:nvPr/>
        </p:nvPicPr>
        <p:blipFill>
          <a:blip r:embed="rId9" cstate="print">
            <a:duotone>
              <a:prstClr val="black"/>
              <a:schemeClr val="accent2">
                <a:tint val="45000"/>
                <a:satMod val="400000"/>
              </a:schemeClr>
            </a:duotone>
            <a:lum contrast="40000"/>
            <a:extLst>
              <a:ext uri="{28A0092B-C50C-407E-A947-70E740481C1C}">
                <a14:useLocalDpi xmlns:a14="http://schemas.microsoft.com/office/drawing/2010/main" val="0"/>
              </a:ext>
            </a:extLst>
          </a:blip>
          <a:srcRect/>
          <a:stretch>
            <a:fillRect/>
          </a:stretch>
        </p:blipFill>
        <p:spPr bwMode="auto">
          <a:xfrm rot="1992296">
            <a:off x="6850331" y="5211528"/>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016345">
            <a:off x="5936051" y="5196420"/>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5" name="Textfeld 2054"/>
          <p:cNvSpPr txBox="1"/>
          <p:nvPr/>
        </p:nvSpPr>
        <p:spPr>
          <a:xfrm>
            <a:off x="5011493" y="4922325"/>
            <a:ext cx="1227324" cy="307777"/>
          </a:xfrm>
          <a:prstGeom prst="rect">
            <a:avLst/>
          </a:prstGeom>
          <a:noFill/>
        </p:spPr>
        <p:txBody>
          <a:bodyPr wrap="none" rtlCol="0">
            <a:spAutoFit/>
          </a:bodyPr>
          <a:lstStyle/>
          <a:p>
            <a:r>
              <a:rPr lang="el-GR" sz="1400" b="1" dirty="0" smtClean="0"/>
              <a:t>α</a:t>
            </a:r>
            <a:r>
              <a:rPr lang="de-CH" sz="1400" b="1" dirty="0" smtClean="0"/>
              <a:t>-</a:t>
            </a:r>
            <a:r>
              <a:rPr lang="de-CH" sz="1400" b="1" dirty="0" err="1" smtClean="0"/>
              <a:t>Capsid</a:t>
            </a:r>
            <a:r>
              <a:rPr lang="de-CH" sz="1400" b="1" dirty="0" smtClean="0"/>
              <a:t> </a:t>
            </a:r>
            <a:r>
              <a:rPr lang="de-CH" sz="1400" b="1" dirty="0" err="1" smtClean="0"/>
              <a:t>mAb</a:t>
            </a:r>
            <a:endParaRPr lang="en-US" sz="1400" dirty="0"/>
          </a:p>
        </p:txBody>
      </p:sp>
      <p:sp>
        <p:nvSpPr>
          <p:cNvPr id="85" name="Textfeld 84"/>
          <p:cNvSpPr txBox="1"/>
          <p:nvPr/>
        </p:nvSpPr>
        <p:spPr>
          <a:xfrm>
            <a:off x="7092280" y="5074725"/>
            <a:ext cx="1152880" cy="307777"/>
          </a:xfrm>
          <a:prstGeom prst="rect">
            <a:avLst/>
          </a:prstGeom>
          <a:noFill/>
        </p:spPr>
        <p:txBody>
          <a:bodyPr wrap="none" rtlCol="0">
            <a:spAutoFit/>
          </a:bodyPr>
          <a:lstStyle/>
          <a:p>
            <a:r>
              <a:rPr lang="el-GR" sz="1400" b="1" dirty="0" smtClean="0"/>
              <a:t>Α</a:t>
            </a:r>
            <a:r>
              <a:rPr lang="de-CH" sz="1400" b="1" dirty="0" smtClean="0"/>
              <a:t>-N-VP2 </a:t>
            </a:r>
            <a:r>
              <a:rPr lang="de-CH" sz="1400" b="1" dirty="0" err="1" smtClean="0"/>
              <a:t>pAb</a:t>
            </a:r>
            <a:endParaRPr lang="en-US" sz="1400" dirty="0"/>
          </a:p>
        </p:txBody>
      </p:sp>
      <p:sp>
        <p:nvSpPr>
          <p:cNvPr id="86"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1</a:t>
            </a:r>
            <a:r>
              <a:rPr lang="en-US" sz="2800" b="1" dirty="0" smtClean="0">
                <a:solidFill>
                  <a:schemeClr val="bg1"/>
                </a:solidFill>
                <a:latin typeface="+mj-lt"/>
              </a:rPr>
              <a:t> and FC-P</a:t>
            </a:r>
            <a:r>
              <a:rPr lang="en-US" sz="2800" b="1" baseline="-25000" dirty="0" smtClean="0">
                <a:solidFill>
                  <a:schemeClr val="bg1"/>
                </a:solidFill>
                <a:latin typeface="+mj-lt"/>
              </a:rPr>
              <a:t>2</a:t>
            </a:r>
            <a:r>
              <a:rPr lang="en-US" sz="2800" b="1" dirty="0" smtClean="0">
                <a:solidFill>
                  <a:schemeClr val="bg1"/>
                </a:solidFill>
                <a:latin typeface="+mj-lt"/>
              </a:rPr>
              <a:t> Differ in N-VP2 Conformation</a:t>
            </a:r>
            <a:endParaRPr lang="en-US" sz="2800" b="1" i="1" dirty="0">
              <a:solidFill>
                <a:schemeClr val="bg1"/>
              </a:solidFill>
              <a:latin typeface="+mj-lt"/>
            </a:endParaRPr>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7407" y="1340768"/>
            <a:ext cx="5191097" cy="26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N-VP2 Externalization of FC-P</a:t>
            </a:r>
            <a:r>
              <a:rPr lang="en-US" sz="2800" b="1" baseline="-25000" dirty="0" smtClean="0">
                <a:solidFill>
                  <a:schemeClr val="bg1"/>
                </a:solidFill>
                <a:latin typeface="+mj-lt"/>
              </a:rPr>
              <a:t>1 </a:t>
            </a:r>
            <a:r>
              <a:rPr lang="en-US" sz="2800" b="1" dirty="0">
                <a:solidFill>
                  <a:schemeClr val="bg1"/>
                </a:solidFill>
                <a:latin typeface="+mj-lt"/>
              </a:rPr>
              <a:t>C</a:t>
            </a:r>
            <a:r>
              <a:rPr lang="en-US" sz="2800" b="1" dirty="0" smtClean="0">
                <a:solidFill>
                  <a:schemeClr val="bg1"/>
                </a:solidFill>
                <a:latin typeface="+mj-lt"/>
              </a:rPr>
              <a:t>an </a:t>
            </a:r>
            <a:r>
              <a:rPr lang="en-US" sz="2800" b="1" dirty="0">
                <a:solidFill>
                  <a:schemeClr val="bg1"/>
                </a:solidFill>
                <a:latin typeface="+mj-lt"/>
              </a:rPr>
              <a:t>B</a:t>
            </a:r>
            <a:r>
              <a:rPr lang="en-US" sz="2800" b="1" dirty="0" smtClean="0">
                <a:solidFill>
                  <a:schemeClr val="bg1"/>
                </a:solidFill>
                <a:latin typeface="+mj-lt"/>
              </a:rPr>
              <a:t>e Enforced</a:t>
            </a:r>
            <a:endParaRPr lang="en-US" sz="2800" b="1" i="1" dirty="0">
              <a:solidFill>
                <a:schemeClr val="bg1"/>
              </a:solidFill>
              <a:latin typeface="+mj-lt"/>
            </a:endParaRPr>
          </a:p>
        </p:txBody>
      </p:sp>
      <p:sp>
        <p:nvSpPr>
          <p:cNvPr id="7" name="Textfeld 6"/>
          <p:cNvSpPr txBox="1"/>
          <p:nvPr/>
        </p:nvSpPr>
        <p:spPr>
          <a:xfrm>
            <a:off x="5148064" y="4941168"/>
            <a:ext cx="3510136" cy="58477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N-VP2 externalization does not influence the AEX profile!</a:t>
            </a:r>
          </a:p>
        </p:txBody>
      </p:sp>
      <p:pic>
        <p:nvPicPr>
          <p:cNvPr id="9" name="Picture 2" descr="C:\Users\Raphael\Desktop 4\Temporary Export Files\P1 treatments.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94308" y="4034187"/>
            <a:ext cx="1823017" cy="2707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Raphael\Desktop 4\PaperPics\low pH.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90728" y="4017733"/>
            <a:ext cx="2581272" cy="22647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p:cNvGrpSpPr/>
          <p:nvPr/>
        </p:nvGrpSpPr>
        <p:grpSpPr>
          <a:xfrm>
            <a:off x="-72032" y="1259766"/>
            <a:ext cx="4356000" cy="2046084"/>
            <a:chOff x="-72032" y="1259766"/>
            <a:chExt cx="4356000" cy="2046084"/>
          </a:xfrm>
        </p:grpSpPr>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32" y="1259766"/>
              <a:ext cx="4356000" cy="171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550540" y="3028851"/>
              <a:ext cx="1685398" cy="276999"/>
            </a:xfrm>
            <a:prstGeom prst="rect">
              <a:avLst/>
            </a:prstGeom>
            <a:noFill/>
          </p:spPr>
          <p:txBody>
            <a:bodyPr wrap="none" rtlCol="0">
              <a:spAutoFit/>
            </a:bodyPr>
            <a:lstStyle/>
            <a:p>
              <a:r>
                <a:rPr lang="de-CH" sz="1200" b="1" dirty="0" smtClean="0"/>
                <a:t>* CHT: </a:t>
              </a:r>
              <a:r>
                <a:rPr lang="el-GR" sz="1200" b="1" dirty="0" smtClean="0"/>
                <a:t>α</a:t>
              </a:r>
              <a:r>
                <a:rPr lang="de-CH" sz="1200" b="1" dirty="0" smtClean="0"/>
                <a:t>-</a:t>
              </a:r>
              <a:r>
                <a:rPr lang="de-CH" sz="1200" b="1" dirty="0" err="1" smtClean="0"/>
                <a:t>Chymotrypsin</a:t>
              </a:r>
              <a:r>
                <a:rPr lang="de-CH" sz="1200" b="1" dirty="0" smtClean="0"/>
                <a:t> </a:t>
              </a:r>
              <a:endParaRPr lang="en-US" sz="1200" b="1" dirty="0"/>
            </a:p>
          </p:txBody>
        </p:sp>
        <p:sp>
          <p:nvSpPr>
            <p:cNvPr id="8" name="Textfeld 7"/>
            <p:cNvSpPr txBox="1"/>
            <p:nvPr/>
          </p:nvSpPr>
          <p:spPr>
            <a:xfrm>
              <a:off x="3694217" y="1575635"/>
              <a:ext cx="261610" cy="276999"/>
            </a:xfrm>
            <a:prstGeom prst="rect">
              <a:avLst/>
            </a:prstGeom>
            <a:noFill/>
          </p:spPr>
          <p:txBody>
            <a:bodyPr wrap="none" rtlCol="0">
              <a:spAutoFit/>
            </a:bodyPr>
            <a:lstStyle/>
            <a:p>
              <a:r>
                <a:rPr lang="de-CH" sz="1200" b="1" dirty="0" smtClean="0"/>
                <a:t>*</a:t>
              </a:r>
              <a:endParaRPr lang="en-US" b="1" dirty="0"/>
            </a:p>
          </p:txBody>
        </p:sp>
      </p:gr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14" descr="C:\Users\Raphael\Desktop 4\Temporary Export Files\Nuclei + Phos.tif"/>
          <p:cNvPicPr preferRelativeResize="0">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79512" y="3702311"/>
            <a:ext cx="3134188" cy="23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Raphael\Desktop 4\Temporary Export Files\4SG + Phosphatase.tif"/>
          <p:cNvPicPr preferRelativeResize="0">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118333" y="3702311"/>
            <a:ext cx="3134187" cy="23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Raphael\Desktop 4\Temporary Export Files\4SG - Phosphatase.tif"/>
          <p:cNvPicPr preferRelativeResize="0">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148923" y="3702311"/>
            <a:ext cx="3134187" cy="234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784588" y="3359392"/>
            <a:ext cx="1915204" cy="338554"/>
          </a:xfrm>
          <a:prstGeom prst="rect">
            <a:avLst/>
          </a:prstGeom>
          <a:noFill/>
        </p:spPr>
        <p:txBody>
          <a:bodyPr wrap="none" rtlCol="0">
            <a:spAutoFit/>
          </a:bodyPr>
          <a:lstStyle/>
          <a:p>
            <a:pPr algn="ctr"/>
            <a:r>
              <a:rPr lang="en-US" sz="1600" b="1" dirty="0" smtClean="0"/>
              <a:t>WT + </a:t>
            </a:r>
            <a:r>
              <a:rPr lang="el-GR" sz="1600" b="1" dirty="0" smtClean="0"/>
              <a:t>λ</a:t>
            </a:r>
            <a:r>
              <a:rPr lang="de-CH" sz="1600" b="1" dirty="0" smtClean="0"/>
              <a:t>-</a:t>
            </a:r>
            <a:r>
              <a:rPr lang="en-US" sz="1600" b="1" dirty="0" smtClean="0"/>
              <a:t>Phosphatase</a:t>
            </a:r>
            <a:endParaRPr lang="en-US" sz="1600" b="1" dirty="0"/>
          </a:p>
        </p:txBody>
      </p:sp>
      <p:sp>
        <p:nvSpPr>
          <p:cNvPr id="8" name="Textfeld 7"/>
          <p:cNvSpPr txBox="1"/>
          <p:nvPr/>
        </p:nvSpPr>
        <p:spPr>
          <a:xfrm>
            <a:off x="4101729" y="3359392"/>
            <a:ext cx="1203471" cy="338554"/>
          </a:xfrm>
          <a:prstGeom prst="rect">
            <a:avLst/>
          </a:prstGeom>
          <a:noFill/>
        </p:spPr>
        <p:txBody>
          <a:bodyPr wrap="none" rtlCol="0">
            <a:spAutoFit/>
          </a:bodyPr>
          <a:lstStyle/>
          <a:p>
            <a:pPr algn="ctr"/>
            <a:r>
              <a:rPr lang="en-US" sz="1600" b="1" dirty="0" smtClean="0"/>
              <a:t>5SG Mutant</a:t>
            </a:r>
            <a:endParaRPr lang="en-US" sz="1600" b="1" dirty="0"/>
          </a:p>
        </p:txBody>
      </p:sp>
      <p:sp>
        <p:nvSpPr>
          <p:cNvPr id="9" name="Textfeld 8"/>
          <p:cNvSpPr txBox="1"/>
          <p:nvPr/>
        </p:nvSpPr>
        <p:spPr>
          <a:xfrm>
            <a:off x="6372200" y="3359392"/>
            <a:ext cx="2715639" cy="338554"/>
          </a:xfrm>
          <a:prstGeom prst="rect">
            <a:avLst/>
          </a:prstGeom>
          <a:noFill/>
        </p:spPr>
        <p:txBody>
          <a:bodyPr wrap="square" rtlCol="0">
            <a:spAutoFit/>
          </a:bodyPr>
          <a:lstStyle/>
          <a:p>
            <a:pPr algn="ctr"/>
            <a:r>
              <a:rPr lang="en-US" sz="1600" b="1" dirty="0" smtClean="0"/>
              <a:t>5SG Mutant + </a:t>
            </a:r>
            <a:r>
              <a:rPr lang="el-GR" sz="1600" b="1" dirty="0" smtClean="0"/>
              <a:t>λ</a:t>
            </a:r>
            <a:r>
              <a:rPr lang="de-CH" sz="1600" b="1" dirty="0" smtClean="0"/>
              <a:t>-</a:t>
            </a:r>
            <a:r>
              <a:rPr lang="en-US" sz="1600" b="1" dirty="0" smtClean="0"/>
              <a:t>Phosphatase</a:t>
            </a:r>
            <a:endParaRPr lang="en-US" sz="1600" b="1" dirty="0"/>
          </a:p>
        </p:txBody>
      </p:sp>
      <p:sp>
        <p:nvSpPr>
          <p:cNvPr id="10" name="Textfeld 9"/>
          <p:cNvSpPr txBox="1"/>
          <p:nvPr/>
        </p:nvSpPr>
        <p:spPr>
          <a:xfrm>
            <a:off x="556338" y="6055959"/>
            <a:ext cx="8120118"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FC-P</a:t>
            </a:r>
            <a:r>
              <a:rPr lang="en-US" sz="1600" b="1" baseline="-25000" dirty="0" smtClean="0"/>
              <a:t>2</a:t>
            </a:r>
            <a:r>
              <a:rPr lang="en-US" sz="1600" b="1" dirty="0" smtClean="0"/>
              <a:t> </a:t>
            </a:r>
            <a:r>
              <a:rPr lang="en-US" sz="1600" b="1" dirty="0" err="1" smtClean="0"/>
              <a:t>virions</a:t>
            </a:r>
            <a:r>
              <a:rPr lang="en-US" sz="1600" b="1" dirty="0" smtClean="0"/>
              <a:t> contain additional surface </a:t>
            </a:r>
            <a:r>
              <a:rPr lang="en-US" sz="1600" b="1" dirty="0" err="1" smtClean="0"/>
              <a:t>phosphorylations</a:t>
            </a:r>
            <a:r>
              <a:rPr lang="en-US" sz="1600" b="1" dirty="0" smtClean="0"/>
              <a:t>.</a:t>
            </a:r>
          </a:p>
          <a:p>
            <a:pPr marL="285750" indent="-285750">
              <a:spcAft>
                <a:spcPts val="600"/>
              </a:spcAft>
              <a:buFont typeface="Wingdings" panose="05000000000000000000" pitchFamily="2" charset="2"/>
              <a:buChar char="Ø"/>
            </a:pPr>
            <a:r>
              <a:rPr lang="en-US" sz="1600" b="1" dirty="0" smtClean="0"/>
              <a:t>The corresponding surface </a:t>
            </a:r>
            <a:r>
              <a:rPr lang="en-US" sz="1600" b="1" dirty="0" err="1" smtClean="0"/>
              <a:t>phosphorylations</a:t>
            </a:r>
            <a:r>
              <a:rPr lang="en-US" sz="1600" b="1" dirty="0" smtClean="0"/>
              <a:t> are not located within N-VP2.</a:t>
            </a:r>
          </a:p>
        </p:txBody>
      </p:sp>
      <p:sp>
        <p:nvSpPr>
          <p:cNvPr id="11" name="Rectangle 2"/>
          <p:cNvSpPr txBox="1">
            <a:spLocks noChangeArrowheads="1"/>
          </p:cNvSpPr>
          <p:nvPr/>
        </p:nvSpPr>
        <p:spPr>
          <a:xfrm>
            <a:off x="94307" y="104184"/>
            <a:ext cx="8993531" cy="490538"/>
          </a:xfrm>
          <a:prstGeom prst="rect">
            <a:avLst/>
          </a:prstGeom>
        </p:spPr>
        <p:txBody>
          <a:bodyPr vert="horz" lIns="91440" tIns="45720" rIns="91440" bIns="45720" rtlCol="0" anchor="ctr">
            <a:noAutofit/>
          </a:bodyPr>
          <a:lstStyle/>
          <a:p>
            <a:pPr defTabSz="914400">
              <a:spcBef>
                <a:spcPct val="0"/>
              </a:spcBef>
              <a:defRPr/>
            </a:pPr>
            <a:endParaRPr lang="en-US" sz="2800" b="1" i="1" dirty="0">
              <a:solidFill>
                <a:schemeClr val="bg1"/>
              </a:solidFill>
              <a:latin typeface="+mj-lt"/>
            </a:endParaRPr>
          </a:p>
        </p:txBody>
      </p:sp>
      <p:sp>
        <p:nvSpPr>
          <p:cNvPr id="14"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a:spcBef>
                <a:spcPct val="0"/>
              </a:spcBef>
              <a:defRPr/>
            </a:pPr>
            <a:r>
              <a:rPr lang="en-US" sz="2800" b="1" dirty="0">
                <a:solidFill>
                  <a:schemeClr val="bg1"/>
                </a:solidFill>
                <a:latin typeface="+mj-lt"/>
              </a:rPr>
              <a:t>Surface </a:t>
            </a:r>
            <a:r>
              <a:rPr lang="en-US" sz="2800" b="1" dirty="0" err="1" smtClean="0">
                <a:solidFill>
                  <a:schemeClr val="bg1"/>
                </a:solidFill>
                <a:latin typeface="+mj-lt"/>
              </a:rPr>
              <a:t>Phosphorylations</a:t>
            </a:r>
            <a:r>
              <a:rPr lang="en-US" sz="2800" b="1" dirty="0" smtClean="0">
                <a:solidFill>
                  <a:schemeClr val="bg1"/>
                </a:solidFill>
                <a:latin typeface="+mj-lt"/>
              </a:rPr>
              <a:t> Determine </a:t>
            </a:r>
            <a:r>
              <a:rPr lang="en-US" sz="2800" b="1" dirty="0">
                <a:solidFill>
                  <a:schemeClr val="bg1"/>
                </a:solidFill>
                <a:latin typeface="+mj-lt"/>
              </a:rPr>
              <a:t>the AEX P</a:t>
            </a:r>
            <a:r>
              <a:rPr lang="en-US" sz="2800" b="1" dirty="0" smtClean="0">
                <a:solidFill>
                  <a:schemeClr val="bg1"/>
                </a:solidFill>
                <a:latin typeface="+mj-lt"/>
              </a:rPr>
              <a:t>rofile</a:t>
            </a:r>
            <a:endParaRPr lang="en-US" sz="2800" b="1" dirty="0">
              <a:solidFill>
                <a:schemeClr val="bg1"/>
              </a:solidFill>
              <a:latin typeface="+mj-lt"/>
            </a:endParaRPr>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908719"/>
            <a:ext cx="5482542"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grpSp>
        <p:nvGrpSpPr>
          <p:cNvPr id="16" name="Gruppieren 15"/>
          <p:cNvGrpSpPr/>
          <p:nvPr/>
        </p:nvGrpSpPr>
        <p:grpSpPr>
          <a:xfrm>
            <a:off x="6090891" y="4644365"/>
            <a:ext cx="2358908" cy="1620000"/>
            <a:chOff x="5813492" y="4905344"/>
            <a:chExt cx="2358908" cy="1620000"/>
          </a:xfrm>
        </p:grpSpPr>
        <p:pic>
          <p:nvPicPr>
            <p:cNvPr id="2051" name="Picture 3" descr="C:\Users\Raphael\Desktop 4\Prezi Präsentation Bilder\Different Viruses\HIV_E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039" y="4905344"/>
              <a:ext cx="2356361" cy="162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813492" y="6296264"/>
              <a:ext cx="12666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7002365" y="6319961"/>
              <a:ext cx="396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p:cNvSpPr txBox="1"/>
            <p:nvPr/>
          </p:nvSpPr>
          <p:spPr>
            <a:xfrm>
              <a:off x="6944435" y="6277421"/>
              <a:ext cx="497252" cy="215444"/>
            </a:xfrm>
            <a:prstGeom prst="rect">
              <a:avLst/>
            </a:prstGeom>
            <a:noFill/>
          </p:spPr>
          <p:txBody>
            <a:bodyPr wrap="none" rtlCol="0">
              <a:spAutoFit/>
            </a:bodyPr>
            <a:lstStyle/>
            <a:p>
              <a:r>
                <a:rPr lang="de-CH" sz="800" b="1" dirty="0" smtClean="0"/>
                <a:t>100 </a:t>
              </a:r>
              <a:r>
                <a:rPr lang="de-CH" sz="800" b="1" dirty="0" err="1" smtClean="0"/>
                <a:t>nm</a:t>
              </a:r>
              <a:endParaRPr lang="de-DE" sz="800" b="1" dirty="0"/>
            </a:p>
          </p:txBody>
        </p:sp>
      </p:grpSp>
      <p:sp>
        <p:nvSpPr>
          <p:cNvPr id="7" name="Textfeld 6"/>
          <p:cNvSpPr txBox="1"/>
          <p:nvPr/>
        </p:nvSpPr>
        <p:spPr>
          <a:xfrm>
            <a:off x="477474" y="908720"/>
            <a:ext cx="6038742" cy="3039294"/>
          </a:xfrm>
          <a:prstGeom prst="rect">
            <a:avLst/>
          </a:prstGeom>
          <a:noFill/>
        </p:spPr>
        <p:txBody>
          <a:bodyPr wrap="square" rtlCol="0">
            <a:spAutoFit/>
          </a:bodyPr>
          <a:lstStyle/>
          <a:p>
            <a:pPr>
              <a:spcAft>
                <a:spcPts val="1200"/>
              </a:spcAft>
            </a:pPr>
            <a:r>
              <a:rPr lang="en-US" sz="2000" b="1" dirty="0" smtClean="0"/>
              <a:t>Viruses…</a:t>
            </a:r>
          </a:p>
          <a:p>
            <a:pPr marL="444500" indent="-285750">
              <a:spcAft>
                <a:spcPts val="600"/>
              </a:spcAft>
              <a:buFont typeface="Arial" panose="020B0604020202020204" pitchFamily="34" charset="0"/>
              <a:buChar char="•"/>
            </a:pPr>
            <a:r>
              <a:rPr lang="en-US" sz="1600" dirty="0" smtClean="0"/>
              <a:t>Infect </a:t>
            </a:r>
            <a:r>
              <a:rPr lang="en-US" sz="1600" dirty="0"/>
              <a:t>all types of life forms (</a:t>
            </a:r>
            <a:r>
              <a:rPr lang="en-US" sz="1600" dirty="0" smtClean="0"/>
              <a:t>animals, plants </a:t>
            </a:r>
            <a:r>
              <a:rPr lang="en-US" sz="1600" dirty="0"/>
              <a:t>and microorganisms, including bacteria and archaea</a:t>
            </a:r>
            <a:r>
              <a:rPr lang="en-US" sz="1600" dirty="0" smtClean="0"/>
              <a:t>).</a:t>
            </a:r>
          </a:p>
          <a:p>
            <a:pPr marL="444500" indent="-285750">
              <a:spcAft>
                <a:spcPts val="600"/>
              </a:spcAft>
              <a:buFont typeface="Arial" panose="020B0604020202020204" pitchFamily="34" charset="0"/>
              <a:buChar char="•"/>
            </a:pPr>
            <a:r>
              <a:rPr lang="en-US" sz="1600" dirty="0"/>
              <a:t>Appear in </a:t>
            </a:r>
            <a:r>
              <a:rPr lang="en-US" sz="1600" dirty="0" smtClean="0"/>
              <a:t>every </a:t>
            </a:r>
            <a:r>
              <a:rPr lang="en-US" sz="1600" dirty="0"/>
              <a:t>ecosystem on e</a:t>
            </a:r>
            <a:r>
              <a:rPr lang="en-US" sz="1600" dirty="0" smtClean="0"/>
              <a:t>arth.</a:t>
            </a:r>
            <a:endParaRPr lang="en-US" sz="1600" dirty="0"/>
          </a:p>
          <a:p>
            <a:pPr marL="444500" indent="-285750">
              <a:spcAft>
                <a:spcPts val="100"/>
              </a:spcAft>
              <a:buFont typeface="Arial" panose="020B0604020202020204" pitchFamily="34" charset="0"/>
              <a:buChar char="•"/>
            </a:pPr>
            <a:r>
              <a:rPr lang="en-US" sz="1600" dirty="0" smtClean="0"/>
              <a:t>Consist </a:t>
            </a:r>
            <a:r>
              <a:rPr lang="en-US" sz="1600" dirty="0"/>
              <a:t>of two or three parts: </a:t>
            </a:r>
            <a:endParaRPr lang="en-US" sz="1600" dirty="0" smtClean="0"/>
          </a:p>
          <a:p>
            <a:pPr marL="901700" lvl="2" indent="-285750">
              <a:spcAft>
                <a:spcPts val="100"/>
              </a:spcAft>
              <a:buFont typeface="+mj-lt"/>
              <a:buAutoNum type="romanLcPeriod"/>
            </a:pPr>
            <a:r>
              <a:rPr lang="en-US" sz="1600" dirty="0" smtClean="0">
                <a:solidFill>
                  <a:srgbClr val="FF0000"/>
                </a:solidFill>
              </a:rPr>
              <a:t>Genetic </a:t>
            </a:r>
            <a:r>
              <a:rPr lang="en-US" sz="1600" dirty="0">
                <a:solidFill>
                  <a:srgbClr val="FF0000"/>
                </a:solidFill>
              </a:rPr>
              <a:t>material made from either DNA or RNA </a:t>
            </a:r>
            <a:endParaRPr lang="en-US" sz="1600" dirty="0" smtClean="0">
              <a:solidFill>
                <a:srgbClr val="FF0000"/>
              </a:solidFill>
            </a:endParaRPr>
          </a:p>
          <a:p>
            <a:pPr lvl="2" indent="-298450">
              <a:spcAft>
                <a:spcPts val="100"/>
              </a:spcAft>
              <a:buFont typeface="+mj-lt"/>
              <a:buAutoNum type="romanLcPeriod"/>
            </a:pPr>
            <a:r>
              <a:rPr lang="en-US" sz="1600" dirty="0" smtClean="0">
                <a:solidFill>
                  <a:srgbClr val="0070C0"/>
                </a:solidFill>
              </a:rPr>
              <a:t>Protein </a:t>
            </a:r>
            <a:r>
              <a:rPr lang="en-US" sz="1600" dirty="0">
                <a:solidFill>
                  <a:srgbClr val="0070C0"/>
                </a:solidFill>
              </a:rPr>
              <a:t>coat, called the </a:t>
            </a:r>
            <a:r>
              <a:rPr lang="en-US" sz="1600" dirty="0" smtClean="0">
                <a:solidFill>
                  <a:srgbClr val="0070C0"/>
                </a:solidFill>
              </a:rPr>
              <a:t>capsid</a:t>
            </a:r>
          </a:p>
          <a:p>
            <a:pPr marL="901700" lvl="2" indent="-285750">
              <a:spcAft>
                <a:spcPts val="600"/>
              </a:spcAft>
              <a:buFont typeface="+mj-lt"/>
              <a:buAutoNum type="romanLcPeriod"/>
            </a:pPr>
            <a:r>
              <a:rPr lang="en-US" sz="1600" dirty="0" smtClean="0">
                <a:solidFill>
                  <a:srgbClr val="5F9127"/>
                </a:solidFill>
              </a:rPr>
              <a:t>Envelope </a:t>
            </a:r>
            <a:r>
              <a:rPr lang="en-US" sz="1600" dirty="0">
                <a:solidFill>
                  <a:srgbClr val="5F9127"/>
                </a:solidFill>
              </a:rPr>
              <a:t>of lipids that surrounds the protein </a:t>
            </a:r>
            <a:r>
              <a:rPr lang="en-US" sz="1600" dirty="0" smtClean="0">
                <a:solidFill>
                  <a:srgbClr val="5F9127"/>
                </a:solidFill>
              </a:rPr>
              <a:t>coat (Enveloped viruses)</a:t>
            </a:r>
          </a:p>
          <a:p>
            <a:pPr marL="444500" indent="-285750">
              <a:buFont typeface="Arial" panose="020B0604020202020204" pitchFamily="34" charset="0"/>
              <a:buChar char="•"/>
            </a:pPr>
            <a:r>
              <a:rPr lang="en-US" sz="1600" dirty="0" smtClean="0"/>
              <a:t>Can adapt a wide diversity of morphologies</a:t>
            </a:r>
            <a:endParaRPr lang="de-DE" dirty="0"/>
          </a:p>
        </p:txBody>
      </p:sp>
      <p:sp>
        <p:nvSpPr>
          <p:cNvPr id="9"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The Nature of Viruses</a:t>
            </a:r>
            <a:endParaRPr lang="en-US" sz="2800" b="1" dirty="0">
              <a:solidFill>
                <a:schemeClr val="bg1"/>
              </a:solidFill>
              <a:latin typeface="+mj-lt"/>
            </a:endParaRPr>
          </a:p>
        </p:txBody>
      </p:sp>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903" y="4663208"/>
            <a:ext cx="1181421"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Raphael\Desktop 4\Prezi Präsentation Bilder\Different Viruses\EM MV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0749" y="4663208"/>
            <a:ext cx="2060778" cy="16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Raphael\Desktop 4\Prezi Präsentation Bilder\Different Viruses\Tobacco Mosaic Virus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5267" y="4663208"/>
            <a:ext cx="2076020" cy="16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159067" y="5928014"/>
            <a:ext cx="497252" cy="215444"/>
          </a:xfrm>
          <a:prstGeom prst="rect">
            <a:avLst/>
          </a:prstGeom>
          <a:noFill/>
        </p:spPr>
        <p:txBody>
          <a:bodyPr wrap="none" rtlCol="0">
            <a:spAutoFit/>
          </a:bodyPr>
          <a:lstStyle/>
          <a:p>
            <a:r>
              <a:rPr lang="de-CH" sz="800" b="1" dirty="0" smtClean="0"/>
              <a:t>100 </a:t>
            </a:r>
            <a:r>
              <a:rPr lang="de-CH" sz="800" b="1" dirty="0" err="1" smtClean="0"/>
              <a:t>nm</a:t>
            </a:r>
            <a:endParaRPr lang="de-DE" sz="800" b="1" dirty="0"/>
          </a:p>
        </p:txBody>
      </p:sp>
      <p:sp>
        <p:nvSpPr>
          <p:cNvPr id="11" name="Textfeld 10"/>
          <p:cNvSpPr txBox="1"/>
          <p:nvPr/>
        </p:nvSpPr>
        <p:spPr>
          <a:xfrm>
            <a:off x="1940562" y="4063695"/>
            <a:ext cx="1807451" cy="523220"/>
          </a:xfrm>
          <a:prstGeom prst="rect">
            <a:avLst/>
          </a:prstGeom>
          <a:noFill/>
        </p:spPr>
        <p:txBody>
          <a:bodyPr wrap="square" rtlCol="0">
            <a:spAutoFit/>
          </a:bodyPr>
          <a:lstStyle/>
          <a:p>
            <a:pPr algn="ctr"/>
            <a:r>
              <a:rPr lang="de-CH" sz="1400" b="1" dirty="0" smtClean="0"/>
              <a:t>Tobacco </a:t>
            </a:r>
            <a:r>
              <a:rPr lang="de-CH" sz="1400" b="1" dirty="0" err="1"/>
              <a:t>M</a:t>
            </a:r>
            <a:r>
              <a:rPr lang="de-CH" sz="1400" b="1" dirty="0" err="1" smtClean="0"/>
              <a:t>osaic</a:t>
            </a:r>
            <a:r>
              <a:rPr lang="de-CH" sz="1400" b="1" dirty="0" smtClean="0"/>
              <a:t> Virus</a:t>
            </a:r>
          </a:p>
          <a:p>
            <a:pPr algn="ctr"/>
            <a:r>
              <a:rPr lang="de-DE" sz="1400" b="1" i="1" dirty="0" smtClean="0">
                <a:solidFill>
                  <a:schemeClr val="tx1">
                    <a:lumMod val="50000"/>
                    <a:lumOff val="50000"/>
                  </a:schemeClr>
                </a:solidFill>
              </a:rPr>
              <a:t>(</a:t>
            </a:r>
            <a:r>
              <a:rPr lang="de-DE" sz="1400" b="1" i="1" dirty="0" err="1" smtClean="0">
                <a:solidFill>
                  <a:schemeClr val="tx1">
                    <a:lumMod val="50000"/>
                    <a:lumOff val="50000"/>
                  </a:schemeClr>
                </a:solidFill>
              </a:rPr>
              <a:t>Virgaviridae</a:t>
            </a:r>
            <a:r>
              <a:rPr lang="de-DE" sz="1400" b="1" i="1" dirty="0" smtClean="0">
                <a:solidFill>
                  <a:schemeClr val="tx1">
                    <a:lumMod val="50000"/>
                    <a:lumOff val="50000"/>
                  </a:schemeClr>
                </a:solidFill>
              </a:rPr>
              <a:t>)</a:t>
            </a:r>
            <a:r>
              <a:rPr lang="de-DE" sz="1400" dirty="0" smtClean="0">
                <a:solidFill>
                  <a:schemeClr val="tx1">
                    <a:lumMod val="50000"/>
                    <a:lumOff val="50000"/>
                  </a:schemeClr>
                </a:solidFill>
              </a:rPr>
              <a:t> </a:t>
            </a:r>
            <a:endParaRPr lang="de-DE" sz="1400" b="1" dirty="0">
              <a:solidFill>
                <a:schemeClr val="tx1">
                  <a:lumMod val="50000"/>
                  <a:lumOff val="50000"/>
                </a:schemeClr>
              </a:solidFill>
            </a:endParaRPr>
          </a:p>
        </p:txBody>
      </p:sp>
      <p:sp>
        <p:nvSpPr>
          <p:cNvPr id="19" name="Textfeld 18"/>
          <p:cNvSpPr txBox="1"/>
          <p:nvPr/>
        </p:nvSpPr>
        <p:spPr>
          <a:xfrm>
            <a:off x="4028794" y="4063695"/>
            <a:ext cx="1807451" cy="523220"/>
          </a:xfrm>
          <a:prstGeom prst="rect">
            <a:avLst/>
          </a:prstGeom>
          <a:noFill/>
        </p:spPr>
        <p:txBody>
          <a:bodyPr wrap="square" rtlCol="0">
            <a:spAutoFit/>
          </a:bodyPr>
          <a:lstStyle/>
          <a:p>
            <a:pPr algn="ctr"/>
            <a:r>
              <a:rPr lang="de-CH" sz="1400" b="1" dirty="0" smtClean="0"/>
              <a:t>Minute Virus </a:t>
            </a:r>
            <a:r>
              <a:rPr lang="de-CH" sz="1400" b="1" dirty="0" err="1" smtClean="0"/>
              <a:t>of</a:t>
            </a:r>
            <a:r>
              <a:rPr lang="de-CH" sz="1400" b="1" dirty="0" smtClean="0"/>
              <a:t> </a:t>
            </a:r>
            <a:r>
              <a:rPr lang="de-CH" sz="1400" b="1" dirty="0" err="1" smtClean="0"/>
              <a:t>Mice</a:t>
            </a:r>
            <a:endParaRPr lang="de-CH" sz="1400" b="1" dirty="0" smtClean="0"/>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Parvoviridae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sp>
        <p:nvSpPr>
          <p:cNvPr id="20" name="Textfeld 19"/>
          <p:cNvSpPr txBox="1"/>
          <p:nvPr/>
        </p:nvSpPr>
        <p:spPr>
          <a:xfrm>
            <a:off x="5891365" y="4063695"/>
            <a:ext cx="2816990" cy="523220"/>
          </a:xfrm>
          <a:prstGeom prst="rect">
            <a:avLst/>
          </a:prstGeom>
          <a:noFill/>
        </p:spPr>
        <p:txBody>
          <a:bodyPr wrap="square" rtlCol="0">
            <a:spAutoFit/>
          </a:bodyPr>
          <a:lstStyle/>
          <a:p>
            <a:pPr algn="ctr"/>
            <a:r>
              <a:rPr lang="de-DE" sz="1400" b="1" dirty="0" smtClean="0"/>
              <a:t>Human </a:t>
            </a:r>
            <a:r>
              <a:rPr lang="de-DE" sz="1400" b="1" dirty="0" err="1" smtClean="0"/>
              <a:t>Immunodeficiency</a:t>
            </a:r>
            <a:r>
              <a:rPr lang="de-DE" sz="1400" b="1" dirty="0" smtClean="0"/>
              <a:t> Virus</a:t>
            </a:r>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Retroviridae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sp>
        <p:nvSpPr>
          <p:cNvPr id="21" name="Textfeld 20"/>
          <p:cNvSpPr txBox="1"/>
          <p:nvPr/>
        </p:nvSpPr>
        <p:spPr>
          <a:xfrm>
            <a:off x="-58752" y="4063695"/>
            <a:ext cx="2052676" cy="523220"/>
          </a:xfrm>
          <a:prstGeom prst="rect">
            <a:avLst/>
          </a:prstGeom>
          <a:noFill/>
        </p:spPr>
        <p:txBody>
          <a:bodyPr wrap="square" rtlCol="0">
            <a:spAutoFit/>
          </a:bodyPr>
          <a:lstStyle/>
          <a:p>
            <a:pPr algn="ctr"/>
            <a:r>
              <a:rPr lang="de-DE" sz="1400" b="1" dirty="0" err="1"/>
              <a:t>Enterobacteria</a:t>
            </a:r>
            <a:r>
              <a:rPr lang="de-DE" sz="1400" b="1" dirty="0"/>
              <a:t> </a:t>
            </a:r>
            <a:r>
              <a:rPr lang="de-DE" sz="1400" b="1" dirty="0" err="1"/>
              <a:t>phage</a:t>
            </a:r>
            <a:r>
              <a:rPr lang="de-DE" sz="1400" b="1" dirty="0"/>
              <a:t> </a:t>
            </a:r>
            <a:r>
              <a:rPr lang="de-DE" sz="1400" b="1" dirty="0" smtClean="0"/>
              <a:t>T4</a:t>
            </a:r>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Myoviridae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pic>
        <p:nvPicPr>
          <p:cNvPr id="27" name="Picture 2"/>
          <p:cNvPicPr>
            <a:picLocks noChangeAspect="1"/>
          </p:cNvPicPr>
          <p:nvPr/>
        </p:nvPicPr>
        <p:blipFill>
          <a:blip r:embed="rId8">
            <a:duotone>
              <a:schemeClr val="accent1">
                <a:shade val="45000"/>
                <a:satMod val="135000"/>
              </a:schemeClr>
              <a:prstClr val="white"/>
            </a:duotone>
          </a:blip>
          <a:stretch>
            <a:fillRect/>
          </a:stretch>
        </p:blipFill>
        <p:spPr>
          <a:xfrm>
            <a:off x="6882235" y="2508014"/>
            <a:ext cx="972208" cy="1116000"/>
          </a:xfrm>
          <a:prstGeom prst="rect">
            <a:avLst/>
          </a:prstGeom>
        </p:spPr>
      </p:pic>
      <p:sp>
        <p:nvSpPr>
          <p:cNvPr id="28" name="Freeform 40"/>
          <p:cNvSpPr/>
          <p:nvPr/>
        </p:nvSpPr>
        <p:spPr>
          <a:xfrm rot="13873920">
            <a:off x="6952605" y="2988744"/>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gradFill flip="none" rotWithShape="1">
              <a:gsLst>
                <a:gs pos="0">
                  <a:srgbClr val="C00000"/>
                </a:gs>
                <a:gs pos="50000">
                  <a:srgbClr val="FF0000"/>
                </a:gs>
                <a:gs pos="100000">
                  <a:srgbClr val="FF4747"/>
                </a:gs>
              </a:gsLst>
              <a:lin ang="0" scaled="1"/>
              <a:tileRect/>
            </a:gra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pic>
        <p:nvPicPr>
          <p:cNvPr id="2059" name="Picture 11"/>
          <p:cNvPicPr>
            <a:picLocks noChangeAspect="1" noChangeArrowheads="1"/>
          </p:cNvPicPr>
          <p:nvPr/>
        </p:nvPicPr>
        <p:blipFill>
          <a:blip r:embed="rId9">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444208" y="2184014"/>
            <a:ext cx="1794414" cy="17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62502" y="6319051"/>
            <a:ext cx="685380" cy="307777"/>
          </a:xfrm>
          <a:prstGeom prst="rect">
            <a:avLst/>
          </a:prstGeom>
          <a:noFill/>
        </p:spPr>
        <p:txBody>
          <a:bodyPr wrap="none" rtlCol="0">
            <a:spAutoFit/>
          </a:bodyPr>
          <a:lstStyle/>
          <a:p>
            <a:r>
              <a:rPr lang="de-CH" sz="1400" b="1" i="1" dirty="0" err="1" smtClean="0"/>
              <a:t>Helical</a:t>
            </a:r>
            <a:endParaRPr lang="en-US" b="1" i="1" dirty="0"/>
          </a:p>
        </p:txBody>
      </p:sp>
      <p:sp>
        <p:nvSpPr>
          <p:cNvPr id="23" name="Textfeld 22"/>
          <p:cNvSpPr txBox="1"/>
          <p:nvPr/>
        </p:nvSpPr>
        <p:spPr>
          <a:xfrm>
            <a:off x="4453659" y="6319051"/>
            <a:ext cx="1043812" cy="307777"/>
          </a:xfrm>
          <a:prstGeom prst="rect">
            <a:avLst/>
          </a:prstGeom>
          <a:noFill/>
        </p:spPr>
        <p:txBody>
          <a:bodyPr wrap="none" rtlCol="0">
            <a:spAutoFit/>
          </a:bodyPr>
          <a:lstStyle/>
          <a:p>
            <a:r>
              <a:rPr lang="de-CH" sz="1400" b="1" i="1" dirty="0" err="1" smtClean="0"/>
              <a:t>Icosahedral</a:t>
            </a:r>
            <a:endParaRPr lang="en-US" b="1" i="1" dirty="0"/>
          </a:p>
        </p:txBody>
      </p:sp>
      <p:sp>
        <p:nvSpPr>
          <p:cNvPr id="24" name="Textfeld 23"/>
          <p:cNvSpPr txBox="1"/>
          <p:nvPr/>
        </p:nvSpPr>
        <p:spPr>
          <a:xfrm>
            <a:off x="6798024" y="6319051"/>
            <a:ext cx="953787" cy="307777"/>
          </a:xfrm>
          <a:prstGeom prst="rect">
            <a:avLst/>
          </a:prstGeom>
          <a:noFill/>
        </p:spPr>
        <p:txBody>
          <a:bodyPr wrap="none" rtlCol="0">
            <a:spAutoFit/>
          </a:bodyPr>
          <a:lstStyle/>
          <a:p>
            <a:r>
              <a:rPr lang="de-CH" sz="1400" b="1" i="1" dirty="0" err="1" smtClean="0"/>
              <a:t>Enveloped</a:t>
            </a:r>
            <a:endParaRPr lang="en-US" b="1" i="1" dirty="0"/>
          </a:p>
        </p:txBody>
      </p:sp>
      <p:sp>
        <p:nvSpPr>
          <p:cNvPr id="25" name="Textfeld 24"/>
          <p:cNvSpPr txBox="1"/>
          <p:nvPr/>
        </p:nvSpPr>
        <p:spPr>
          <a:xfrm>
            <a:off x="329409" y="6258894"/>
            <a:ext cx="1474388" cy="523220"/>
          </a:xfrm>
          <a:prstGeom prst="rect">
            <a:avLst/>
          </a:prstGeom>
          <a:noFill/>
        </p:spPr>
        <p:txBody>
          <a:bodyPr wrap="square" rtlCol="0">
            <a:spAutoFit/>
          </a:bodyPr>
          <a:lstStyle/>
          <a:p>
            <a:r>
              <a:rPr lang="de-CH" sz="1400" b="1" i="1" dirty="0" err="1" smtClean="0"/>
              <a:t>Complex</a:t>
            </a:r>
            <a:r>
              <a:rPr lang="de-CH" sz="1400" b="1" i="1" dirty="0" smtClean="0"/>
              <a:t> </a:t>
            </a:r>
            <a:r>
              <a:rPr lang="de-CH" sz="1400" b="1" i="1" dirty="0" err="1" smtClean="0"/>
              <a:t>with</a:t>
            </a:r>
            <a:r>
              <a:rPr lang="de-CH" sz="1400" b="1" i="1" dirty="0" smtClean="0"/>
              <a:t> </a:t>
            </a:r>
            <a:r>
              <a:rPr lang="de-CH" sz="1400" b="1" i="1" dirty="0" err="1" smtClean="0"/>
              <a:t>prolate</a:t>
            </a:r>
            <a:r>
              <a:rPr lang="de-CH" sz="1400" b="1" i="1" dirty="0" smtClean="0"/>
              <a:t> </a:t>
            </a:r>
            <a:r>
              <a:rPr lang="de-CH" sz="1400" b="1" i="1" dirty="0" err="1" smtClean="0"/>
              <a:t>head</a:t>
            </a:r>
            <a:endParaRPr lang="en-US" b="1" i="1" dirty="0"/>
          </a:p>
        </p:txBody>
      </p:sp>
      <p:pic>
        <p:nvPicPr>
          <p:cNvPr id="29" name="Picture 3"/>
          <p:cNvPicPr>
            <a:picLocks noChangeAspect="1" noChangeArrowheads="1"/>
          </p:cNvPicPr>
          <p:nvPr/>
        </p:nvPicPr>
        <p:blipFill rotWithShape="1">
          <a:blip r:embed="rId10">
            <a:clrChange>
              <a:clrFrom>
                <a:srgbClr val="E6E6E6"/>
              </a:clrFrom>
              <a:clrTo>
                <a:srgbClr val="E6E6E6">
                  <a:alpha val="0"/>
                </a:srgbClr>
              </a:clrTo>
            </a:clrChange>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hteck 29"/>
          <p:cNvSpPr/>
          <p:nvPr/>
        </p:nvSpPr>
        <p:spPr>
          <a:xfrm>
            <a:off x="8564339" y="493998"/>
            <a:ext cx="535723" cy="307777"/>
          </a:xfrm>
          <a:prstGeom prst="rect">
            <a:avLst/>
          </a:prstGeom>
          <a:noFill/>
        </p:spPr>
        <p:txBody>
          <a:bodyPr wrap="none" lIns="91440" tIns="45720" rIns="91440" bIns="45720">
            <a:spAutoFit/>
          </a:bodyPr>
          <a:lstStyle/>
          <a:p>
            <a:pPr algn="ctr"/>
            <a:r>
              <a:rPr lang="de-DE" sz="1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1/45</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16" name="TextBox 3"/>
          <p:cNvSpPr txBox="1"/>
          <p:nvPr/>
        </p:nvSpPr>
        <p:spPr>
          <a:xfrm>
            <a:off x="1040552" y="980728"/>
            <a:ext cx="861133" cy="338554"/>
          </a:xfrm>
          <a:prstGeom prst="rect">
            <a:avLst/>
          </a:prstGeom>
          <a:noFill/>
        </p:spPr>
        <p:txBody>
          <a:bodyPr wrap="none" rtlCol="0">
            <a:spAutoFit/>
          </a:bodyPr>
          <a:lstStyle/>
          <a:p>
            <a:r>
              <a:rPr lang="fr-CH" sz="1600" b="1" dirty="0" smtClean="0"/>
              <a:t>Nucleus</a:t>
            </a:r>
            <a:endParaRPr lang="en-GB" sz="1600" b="1" dirty="0"/>
          </a:p>
        </p:txBody>
      </p:sp>
      <p:sp>
        <p:nvSpPr>
          <p:cNvPr id="17" name="TextBox 24"/>
          <p:cNvSpPr txBox="1"/>
          <p:nvPr/>
        </p:nvSpPr>
        <p:spPr>
          <a:xfrm>
            <a:off x="3821782" y="980728"/>
            <a:ext cx="1081386" cy="338554"/>
          </a:xfrm>
          <a:prstGeom prst="rect">
            <a:avLst/>
          </a:prstGeom>
          <a:noFill/>
        </p:spPr>
        <p:txBody>
          <a:bodyPr wrap="none" rtlCol="0">
            <a:spAutoFit/>
          </a:bodyPr>
          <a:lstStyle/>
          <a:p>
            <a:r>
              <a:rPr lang="fr-CH" sz="1600" b="1" dirty="0" err="1" smtClean="0"/>
              <a:t>Cytoplasm</a:t>
            </a:r>
            <a:endParaRPr lang="en-GB" sz="1600" b="1" dirty="0"/>
          </a:p>
        </p:txBody>
      </p:sp>
      <p:sp>
        <p:nvSpPr>
          <p:cNvPr id="18" name="TextBox 25"/>
          <p:cNvSpPr txBox="1"/>
          <p:nvPr/>
        </p:nvSpPr>
        <p:spPr>
          <a:xfrm>
            <a:off x="6501616" y="980728"/>
            <a:ext cx="1238416" cy="338554"/>
          </a:xfrm>
          <a:prstGeom prst="rect">
            <a:avLst/>
          </a:prstGeom>
          <a:noFill/>
        </p:spPr>
        <p:txBody>
          <a:bodyPr wrap="none" rtlCol="0">
            <a:spAutoFit/>
          </a:bodyPr>
          <a:lstStyle/>
          <a:p>
            <a:r>
              <a:rPr lang="fr-CH" sz="1600" b="1" smtClean="0"/>
              <a:t>Supernatant</a:t>
            </a:r>
            <a:endParaRPr lang="en-GB" sz="1600" b="1"/>
          </a:p>
        </p:txBody>
      </p:sp>
      <p:sp>
        <p:nvSpPr>
          <p:cNvPr id="19" name="Right Arrow 9"/>
          <p:cNvSpPr/>
          <p:nvPr/>
        </p:nvSpPr>
        <p:spPr>
          <a:xfrm>
            <a:off x="4553519" y="3147741"/>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29"/>
          <p:cNvSpPr/>
          <p:nvPr/>
        </p:nvSpPr>
        <p:spPr>
          <a:xfrm>
            <a:off x="7344907" y="3147741"/>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descr="C:\Users\Raphael\Desktop 4\PaperPics\Maturation Nuc\Maturation Nuc.00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520" y="1275015"/>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Raphael\Desktop 4\PaperPics\Maturation Cyt\Maturation Cyt.00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01702" y="1198193"/>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Raphael\Desktop 4\PaperPics\Maturation SN\Maturation SN.001.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136" y="1198193"/>
            <a:ext cx="288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5"/>
          <p:cNvSpPr txBox="1"/>
          <p:nvPr/>
        </p:nvSpPr>
        <p:spPr>
          <a:xfrm>
            <a:off x="2477059" y="6461962"/>
            <a:ext cx="1518877" cy="307777"/>
          </a:xfrm>
          <a:prstGeom prst="rect">
            <a:avLst/>
          </a:prstGeom>
          <a:noFill/>
        </p:spPr>
        <p:txBody>
          <a:bodyPr wrap="none" rtlCol="0">
            <a:spAutoFit/>
          </a:bodyPr>
          <a:lstStyle/>
          <a:p>
            <a:r>
              <a:rPr lang="fr-CH" sz="1400" b="1" dirty="0" err="1" smtClean="0"/>
              <a:t>Onset</a:t>
            </a:r>
            <a:r>
              <a:rPr lang="fr-CH" sz="1400" b="1" dirty="0" smtClean="0"/>
              <a:t> of </a:t>
            </a:r>
            <a:r>
              <a:rPr lang="fr-CH" sz="1400" b="1" dirty="0" err="1" smtClean="0"/>
              <a:t>cytosysis</a:t>
            </a:r>
            <a:endParaRPr lang="en-GB" sz="1400" b="1" dirty="0"/>
          </a:p>
        </p:txBody>
      </p:sp>
      <p:sp>
        <p:nvSpPr>
          <p:cNvPr id="27" name="Right Arrow 9"/>
          <p:cNvSpPr/>
          <p:nvPr/>
        </p:nvSpPr>
        <p:spPr>
          <a:xfrm>
            <a:off x="2024549" y="6569595"/>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698" y="3420373"/>
            <a:ext cx="3096344" cy="305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feld 25"/>
          <p:cNvSpPr txBox="1"/>
          <p:nvPr/>
        </p:nvSpPr>
        <p:spPr>
          <a:xfrm>
            <a:off x="4254398" y="3734284"/>
            <a:ext cx="4782098" cy="584775"/>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Only FC-P</a:t>
            </a:r>
            <a:r>
              <a:rPr lang="en-US" sz="1600" b="1" baseline="-25000" dirty="0"/>
              <a:t>2</a:t>
            </a:r>
            <a:r>
              <a:rPr lang="en-US" sz="1600" b="1" dirty="0"/>
              <a:t> has nuclear export potential and can actively egress from </a:t>
            </a:r>
            <a:r>
              <a:rPr lang="en-US" sz="1600" b="1" dirty="0" smtClean="0"/>
              <a:t>the infected </a:t>
            </a:r>
            <a:r>
              <a:rPr lang="en-US" sz="1600" b="1" dirty="0"/>
              <a:t>host </a:t>
            </a:r>
            <a:r>
              <a:rPr lang="en-US" sz="1600" b="1" dirty="0" smtClean="0"/>
              <a:t>cell.</a:t>
            </a:r>
            <a:endParaRPr lang="en-US" sz="1600" b="1" dirty="0"/>
          </a:p>
        </p:txBody>
      </p:sp>
      <p:sp>
        <p:nvSpPr>
          <p:cNvPr id="3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2</a:t>
            </a:r>
            <a:r>
              <a:rPr lang="en-US" sz="2800" b="1" dirty="0" smtClean="0">
                <a:solidFill>
                  <a:schemeClr val="bg1"/>
                </a:solidFill>
                <a:latin typeface="+mj-lt"/>
              </a:rPr>
              <a:t> </a:t>
            </a:r>
            <a:r>
              <a:rPr lang="en-US" sz="2800" b="1" dirty="0">
                <a:solidFill>
                  <a:schemeClr val="bg1"/>
                </a:solidFill>
                <a:latin typeface="+mj-lt"/>
              </a:rPr>
              <a:t>C</a:t>
            </a:r>
            <a:r>
              <a:rPr lang="en-US" sz="2800" b="1" dirty="0" smtClean="0">
                <a:solidFill>
                  <a:schemeClr val="bg1"/>
                </a:solidFill>
                <a:latin typeface="+mj-lt"/>
              </a:rPr>
              <a:t>an </a:t>
            </a:r>
            <a:r>
              <a:rPr lang="en-US" sz="2800" b="1" dirty="0">
                <a:solidFill>
                  <a:schemeClr val="bg1"/>
                </a:solidFill>
                <a:latin typeface="+mj-lt"/>
              </a:rPr>
              <a:t>A</a:t>
            </a:r>
            <a:r>
              <a:rPr lang="en-US" sz="2800" b="1" dirty="0" smtClean="0">
                <a:solidFill>
                  <a:schemeClr val="bg1"/>
                </a:solidFill>
                <a:latin typeface="+mj-lt"/>
              </a:rPr>
              <a:t>ctively Egress from the </a:t>
            </a:r>
            <a:r>
              <a:rPr lang="en-US" sz="2800" b="1" dirty="0">
                <a:solidFill>
                  <a:schemeClr val="bg1"/>
                </a:solidFill>
                <a:latin typeface="+mj-lt"/>
              </a:rPr>
              <a:t>I</a:t>
            </a:r>
            <a:r>
              <a:rPr lang="en-US" sz="2800" b="1" dirty="0" smtClean="0">
                <a:solidFill>
                  <a:schemeClr val="bg1"/>
                </a:solidFill>
                <a:latin typeface="+mj-lt"/>
              </a:rPr>
              <a:t>nfected Cell</a:t>
            </a:r>
            <a:endParaRPr lang="en-US" sz="2800" b="1" i="1" dirty="0">
              <a:solidFill>
                <a:schemeClr val="bg1"/>
              </a:solidFill>
              <a:latin typeface="+mj-lt"/>
            </a:endParaRP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941697"/>
            <a:ext cx="4248472" cy="583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4763455" y="3140968"/>
            <a:ext cx="4201033" cy="2369880"/>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FC-P</a:t>
            </a:r>
            <a:r>
              <a:rPr lang="en-US" sz="1600" b="1" baseline="-25000" dirty="0" smtClean="0"/>
              <a:t>1</a:t>
            </a:r>
            <a:r>
              <a:rPr lang="en-US" sz="1600" b="1" dirty="0" smtClean="0"/>
              <a:t> is the first population to occur in the nucleus of infected murine A9 and human transformed NB324K cells.</a:t>
            </a:r>
          </a:p>
          <a:p>
            <a:pPr marL="285750" indent="-285750">
              <a:spcAft>
                <a:spcPts val="1200"/>
              </a:spcAft>
              <a:buFont typeface="Wingdings" panose="05000000000000000000" pitchFamily="2" charset="2"/>
              <a:buChar char="Ø"/>
            </a:pPr>
            <a:r>
              <a:rPr lang="en-US" sz="1600" b="1" dirty="0" smtClean="0"/>
              <a:t>In NB324K cells FC-P</a:t>
            </a:r>
            <a:r>
              <a:rPr lang="en-US" sz="1600" b="1" baseline="-25000" dirty="0" smtClean="0"/>
              <a:t>1</a:t>
            </a:r>
            <a:r>
              <a:rPr lang="en-US" sz="1600" b="1" dirty="0" smtClean="0"/>
              <a:t> disappeared progressively to give rise to FC-P</a:t>
            </a:r>
            <a:r>
              <a:rPr lang="en-US" sz="1600" b="1" baseline="-25000" dirty="0" smtClean="0"/>
              <a:t>2</a:t>
            </a:r>
            <a:r>
              <a:rPr lang="en-US" sz="1600" b="1" dirty="0" smtClean="0"/>
              <a:t>.</a:t>
            </a:r>
          </a:p>
          <a:p>
            <a:pPr marL="285750" indent="-285750">
              <a:buFont typeface="Wingdings" panose="05000000000000000000" pitchFamily="2" charset="2"/>
              <a:buChar char="Ø"/>
            </a:pPr>
            <a:r>
              <a:rPr lang="en-US" sz="1600" b="1" dirty="0" smtClean="0"/>
              <a:t>In A9 cells this transfer was less efficient, leading to the accumulation of both populations.</a:t>
            </a:r>
            <a:endParaRPr lang="en-US" sz="1600" b="1" dirty="0"/>
          </a:p>
        </p:txBody>
      </p:sp>
      <p:sp>
        <p:nvSpPr>
          <p:cNvPr id="7" name="Rectangle 2"/>
          <p:cNvSpPr txBox="1">
            <a:spLocks noChangeArrowheads="1"/>
          </p:cNvSpPr>
          <p:nvPr/>
        </p:nvSpPr>
        <p:spPr>
          <a:xfrm>
            <a:off x="94308" y="104184"/>
            <a:ext cx="9446244"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Nuclear Accumulation of FC-P</a:t>
            </a:r>
            <a:r>
              <a:rPr lang="en-US" sz="2800" b="1" baseline="-25000" dirty="0" smtClean="0">
                <a:solidFill>
                  <a:schemeClr val="bg1"/>
                </a:solidFill>
                <a:latin typeface="+mj-lt"/>
              </a:rPr>
              <a:t>1</a:t>
            </a:r>
            <a:r>
              <a:rPr lang="en-US" sz="2800" b="1" dirty="0" smtClean="0">
                <a:solidFill>
                  <a:schemeClr val="bg1"/>
                </a:solidFill>
                <a:latin typeface="+mj-lt"/>
              </a:rPr>
              <a:t> Precedes that of FC-P</a:t>
            </a:r>
            <a:r>
              <a:rPr lang="en-US" sz="2800" b="1" baseline="-25000" dirty="0" smtClean="0">
                <a:solidFill>
                  <a:schemeClr val="bg1"/>
                </a:solidFill>
                <a:latin typeface="+mj-lt"/>
              </a:rPr>
              <a:t>2</a:t>
            </a:r>
            <a:endParaRPr lang="en-US" sz="2800" b="1" i="1" baseline="-25000" dirty="0">
              <a:solidFill>
                <a:schemeClr val="bg1"/>
              </a:solidFill>
              <a:latin typeface="+mj-lt"/>
            </a:endParaRP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1</a:t>
            </a:r>
            <a:r>
              <a:rPr lang="en-US" sz="2800" b="1" dirty="0" smtClean="0">
                <a:solidFill>
                  <a:schemeClr val="bg1"/>
                </a:solidFill>
                <a:latin typeface="+mj-lt"/>
              </a:rPr>
              <a:t> is the Precursor of FC-P</a:t>
            </a:r>
            <a:r>
              <a:rPr lang="en-US" sz="2800" b="1" baseline="-25000" dirty="0" smtClean="0">
                <a:solidFill>
                  <a:schemeClr val="bg1"/>
                </a:solidFill>
                <a:latin typeface="+mj-lt"/>
              </a:rPr>
              <a:t>2</a:t>
            </a:r>
            <a:endParaRPr lang="en-US" sz="2800" b="1" i="1" baseline="-25000" dirty="0">
              <a:solidFill>
                <a:schemeClr val="bg1"/>
              </a:solidFill>
              <a:latin typeface="+mj-lt"/>
            </a:endParaRPr>
          </a:p>
        </p:txBody>
      </p:sp>
      <p:sp>
        <p:nvSpPr>
          <p:cNvPr id="5" name="Textfeld 29"/>
          <p:cNvSpPr txBox="1"/>
          <p:nvPr/>
        </p:nvSpPr>
        <p:spPr>
          <a:xfrm>
            <a:off x="690057" y="1251262"/>
            <a:ext cx="2592288" cy="369332"/>
          </a:xfrm>
          <a:prstGeom prst="rect">
            <a:avLst/>
          </a:prstGeom>
          <a:noFill/>
        </p:spPr>
        <p:txBody>
          <a:bodyPr wrap="square" rtlCol="0">
            <a:spAutoFit/>
          </a:bodyPr>
          <a:lstStyle/>
          <a:p>
            <a:r>
              <a:rPr lang="de-CH" b="1" dirty="0" err="1" smtClean="0">
                <a:cs typeface="Arial" panose="020B0604020202020204" pitchFamily="34" charset="0"/>
              </a:rPr>
              <a:t>Transfection</a:t>
            </a:r>
            <a:r>
              <a:rPr lang="de-CH" b="1" dirty="0" smtClean="0">
                <a:cs typeface="Arial" panose="020B0604020202020204" pitchFamily="34" charset="0"/>
              </a:rPr>
              <a:t> in NB324K</a:t>
            </a:r>
            <a:endParaRPr lang="en-GB" b="1" dirty="0">
              <a:cs typeface="Arial" panose="020B0604020202020204" pitchFamily="34" charset="0"/>
            </a:endParaRPr>
          </a:p>
        </p:txBody>
      </p:sp>
      <p:pic>
        <p:nvPicPr>
          <p:cNvPr id="6" name="Picture 2" descr="E:\Transfection kinetics\Transfection kinetics.001.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026" r="20890"/>
          <a:stretch/>
        </p:blipFill>
        <p:spPr bwMode="auto">
          <a:xfrm>
            <a:off x="1122105" y="2187722"/>
            <a:ext cx="2540532" cy="29276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2545" y="2004505"/>
            <a:ext cx="2225759" cy="315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Gerade Verbindung 17"/>
          <p:cNvCxnSpPr/>
          <p:nvPr/>
        </p:nvCxnSpPr>
        <p:spPr>
          <a:xfrm>
            <a:off x="1761551" y="2700294"/>
            <a:ext cx="1800200"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 name="Textfeld 29"/>
          <p:cNvSpPr txBox="1"/>
          <p:nvPr/>
        </p:nvSpPr>
        <p:spPr>
          <a:xfrm>
            <a:off x="1625812" y="1798694"/>
            <a:ext cx="2232597" cy="338554"/>
          </a:xfrm>
          <a:prstGeom prst="rect">
            <a:avLst/>
          </a:prstGeom>
          <a:noFill/>
        </p:spPr>
        <p:txBody>
          <a:bodyPr wrap="square" rtlCol="0">
            <a:spAutoFit/>
          </a:bodyPr>
          <a:lstStyle/>
          <a:p>
            <a:r>
              <a:rPr lang="de-CH" sz="1600" b="1" dirty="0" smtClean="0">
                <a:cs typeface="Arial" panose="020B0604020202020204" pitchFamily="34" charset="0"/>
              </a:rPr>
              <a:t>IP </a:t>
            </a:r>
            <a:r>
              <a:rPr lang="de-CH" sz="1600" b="1" dirty="0" err="1" smtClean="0">
                <a:cs typeface="Arial" panose="020B0604020202020204" pitchFamily="34" charset="0"/>
              </a:rPr>
              <a:t>using</a:t>
            </a:r>
            <a:r>
              <a:rPr lang="de-CH" sz="1600" b="1" dirty="0" smtClean="0">
                <a:cs typeface="Arial" panose="020B0604020202020204" pitchFamily="34" charset="0"/>
              </a:rPr>
              <a:t> </a:t>
            </a:r>
            <a:r>
              <a:rPr lang="el-GR" sz="1600" b="1" dirty="0" smtClean="0">
                <a:cs typeface="Arial" panose="020B0604020202020204" pitchFamily="34" charset="0"/>
              </a:rPr>
              <a:t>α</a:t>
            </a:r>
            <a:r>
              <a:rPr lang="de-CH" sz="1600" b="1" dirty="0" smtClean="0">
                <a:cs typeface="Arial" panose="020B0604020202020204" pitchFamily="34" charset="0"/>
              </a:rPr>
              <a:t> </a:t>
            </a:r>
            <a:r>
              <a:rPr lang="de-CH" sz="1600" b="1" dirty="0" err="1" smtClean="0">
                <a:cs typeface="Arial" panose="020B0604020202020204" pitchFamily="34" charset="0"/>
              </a:rPr>
              <a:t>Capsid</a:t>
            </a:r>
            <a:r>
              <a:rPr lang="de-CH" sz="1600" b="1" dirty="0" smtClean="0">
                <a:cs typeface="Arial" panose="020B0604020202020204" pitchFamily="34" charset="0"/>
              </a:rPr>
              <a:t> </a:t>
            </a:r>
            <a:r>
              <a:rPr lang="de-CH" sz="1600" b="1" dirty="0" err="1" smtClean="0">
                <a:cs typeface="Arial" panose="020B0604020202020204" pitchFamily="34" charset="0"/>
              </a:rPr>
              <a:t>mAb</a:t>
            </a:r>
            <a:endParaRPr lang="en-GB" sz="1600" b="1" dirty="0">
              <a:cs typeface="Arial" panose="020B0604020202020204" pitchFamily="34" charset="0"/>
            </a:endParaRPr>
          </a:p>
        </p:txBody>
      </p:sp>
      <p:cxnSp>
        <p:nvCxnSpPr>
          <p:cNvPr id="22" name="Gerade Verbindung mit Pfeil 21"/>
          <p:cNvCxnSpPr/>
          <p:nvPr/>
        </p:nvCxnSpPr>
        <p:spPr>
          <a:xfrm>
            <a:off x="6289577" y="3885339"/>
            <a:ext cx="198000" cy="0"/>
          </a:xfrm>
          <a:prstGeom prst="straightConnector1">
            <a:avLst/>
          </a:prstGeom>
          <a:ln w="28575">
            <a:solidFill>
              <a:srgbClr val="FF0000"/>
            </a:solidFill>
            <a:headEnd type="oval" w="med" len="med"/>
            <a:tailEnd type="stealth"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644826" y="5661248"/>
            <a:ext cx="3384376" cy="338554"/>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FC-P</a:t>
            </a:r>
            <a:r>
              <a:rPr lang="en-US" sz="1600" b="1" baseline="-25000" dirty="0" smtClean="0"/>
              <a:t>1</a:t>
            </a:r>
            <a:r>
              <a:rPr lang="en-US" sz="1600" b="1" dirty="0" smtClean="0"/>
              <a:t> is the precursor of FC-P</a:t>
            </a:r>
            <a:r>
              <a:rPr lang="en-US" sz="1600" b="1" baseline="-25000" dirty="0" smtClean="0"/>
              <a:t>2</a:t>
            </a:r>
            <a:r>
              <a:rPr lang="en-US" sz="1600" b="1" dirty="0" smtClean="0"/>
              <a:t> </a:t>
            </a:r>
            <a:endParaRPr lang="en-US" sz="1600" b="1" dirty="0"/>
          </a:p>
        </p:txBody>
      </p:sp>
      <p:pic>
        <p:nvPicPr>
          <p:cNvPr id="2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Raphael\Desktop 4\Temporary Export Files\Transfection kinetics in SN WT, 5SG, G33F.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838721" y="3924345"/>
            <a:ext cx="3253559" cy="23040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N-VP2 </a:t>
            </a:r>
            <a:r>
              <a:rPr lang="en-US" sz="2800" b="1" dirty="0">
                <a:solidFill>
                  <a:schemeClr val="bg1"/>
                </a:solidFill>
                <a:latin typeface="+mj-lt"/>
              </a:rPr>
              <a:t>is </a:t>
            </a:r>
            <a:r>
              <a:rPr lang="en-US" sz="2800" b="1" dirty="0" smtClean="0">
                <a:solidFill>
                  <a:schemeClr val="bg1"/>
                </a:solidFill>
                <a:latin typeface="+mj-lt"/>
              </a:rPr>
              <a:t>Dispensable </a:t>
            </a:r>
            <a:r>
              <a:rPr lang="en-US" sz="2800" b="1" dirty="0">
                <a:solidFill>
                  <a:schemeClr val="bg1"/>
                </a:solidFill>
                <a:latin typeface="+mj-lt"/>
              </a:rPr>
              <a:t>for </a:t>
            </a:r>
            <a:r>
              <a:rPr lang="en-US" sz="2800" b="1" dirty="0" smtClean="0">
                <a:solidFill>
                  <a:schemeClr val="bg1"/>
                </a:solidFill>
                <a:latin typeface="+mj-lt"/>
              </a:rPr>
              <a:t>Active </a:t>
            </a:r>
            <a:r>
              <a:rPr lang="en-US" sz="2800" b="1" dirty="0">
                <a:solidFill>
                  <a:schemeClr val="bg1"/>
                </a:solidFill>
                <a:latin typeface="+mj-lt"/>
              </a:rPr>
              <a:t>E</a:t>
            </a:r>
            <a:r>
              <a:rPr lang="en-US" sz="2800" b="1" dirty="0" smtClean="0">
                <a:solidFill>
                  <a:schemeClr val="bg1"/>
                </a:solidFill>
                <a:latin typeface="+mj-lt"/>
              </a:rPr>
              <a:t>gress</a:t>
            </a:r>
            <a:endParaRPr lang="en-US" sz="2800" b="1" i="1" baseline="-25000" dirty="0">
              <a:solidFill>
                <a:schemeClr val="bg1"/>
              </a:solidFill>
              <a:latin typeface="+mj-lt"/>
            </a:endParaRP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083" y="1340768"/>
            <a:ext cx="6033101" cy="225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33433"/>
          <a:stretch/>
        </p:blipFill>
        <p:spPr bwMode="auto">
          <a:xfrm>
            <a:off x="-53462" y="3691069"/>
            <a:ext cx="3689358" cy="2185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ieren 8"/>
          <p:cNvGrpSpPr/>
          <p:nvPr/>
        </p:nvGrpSpPr>
        <p:grpSpPr>
          <a:xfrm>
            <a:off x="3869172" y="1246418"/>
            <a:ext cx="3448636" cy="2523779"/>
            <a:chOff x="4932040" y="1049237"/>
            <a:chExt cx="3448636" cy="2523779"/>
          </a:xfrm>
        </p:grpSpPr>
        <p:pic>
          <p:nvPicPr>
            <p:cNvPr id="6" name="Picture 3" descr="C:\Users\Raphael\Desktop 4\Temporary Export Files\WT transfection 24 hpT absolute.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932040" y="1208673"/>
              <a:ext cx="3448636" cy="236434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6588224" y="1049237"/>
              <a:ext cx="684803" cy="307777"/>
            </a:xfrm>
            <a:prstGeom prst="rect">
              <a:avLst/>
            </a:prstGeom>
            <a:noFill/>
          </p:spPr>
          <p:txBody>
            <a:bodyPr wrap="none" rtlCol="0">
              <a:spAutoFit/>
            </a:bodyPr>
            <a:lstStyle/>
            <a:p>
              <a:r>
                <a:rPr lang="de-CH" sz="1400" b="1" dirty="0" smtClean="0"/>
                <a:t>24 </a:t>
              </a:r>
              <a:r>
                <a:rPr lang="de-CH" sz="1400" b="1" dirty="0" err="1" smtClean="0"/>
                <a:t>hpT</a:t>
              </a:r>
              <a:endParaRPr lang="en-US" sz="1400" b="1" dirty="0"/>
            </a:p>
          </p:txBody>
        </p:sp>
      </p:grpSp>
      <p:sp>
        <p:nvSpPr>
          <p:cNvPr id="13" name="Textfeld 12"/>
          <p:cNvSpPr txBox="1"/>
          <p:nvPr/>
        </p:nvSpPr>
        <p:spPr>
          <a:xfrm>
            <a:off x="291079" y="5796553"/>
            <a:ext cx="3632849" cy="584775"/>
          </a:xfrm>
          <a:prstGeom prst="rect">
            <a:avLst/>
          </a:prstGeom>
          <a:noFill/>
        </p:spPr>
        <p:txBody>
          <a:bodyPr wrap="square" rtlCol="0">
            <a:spAutoFit/>
          </a:bodyPr>
          <a:lstStyle/>
          <a:p>
            <a:r>
              <a:rPr lang="en-US" sz="800" b="1" dirty="0"/>
              <a:t>Castellanos M, Pérez R, Rodríguez-</a:t>
            </a:r>
            <a:r>
              <a:rPr lang="en-US" sz="800" b="1" dirty="0" err="1"/>
              <a:t>Huete</a:t>
            </a:r>
            <a:r>
              <a:rPr lang="en-US" sz="800" b="1" dirty="0"/>
              <a:t> A, </a:t>
            </a:r>
            <a:r>
              <a:rPr lang="en-US" sz="800" b="1" dirty="0" err="1"/>
              <a:t>Grueso</a:t>
            </a:r>
            <a:r>
              <a:rPr lang="en-US" sz="800" b="1" dirty="0"/>
              <a:t> E, </a:t>
            </a:r>
            <a:r>
              <a:rPr lang="en-US" sz="800" b="1" dirty="0" err="1"/>
              <a:t>Almendral</a:t>
            </a:r>
            <a:r>
              <a:rPr lang="en-US" sz="800" b="1" dirty="0"/>
              <a:t> JM, </a:t>
            </a:r>
            <a:r>
              <a:rPr lang="en-US" sz="800" b="1" dirty="0" err="1"/>
              <a:t>Mateu</a:t>
            </a:r>
            <a:r>
              <a:rPr lang="en-US" sz="800" b="1" dirty="0"/>
              <a:t> MG. </a:t>
            </a:r>
            <a:r>
              <a:rPr lang="en-US" sz="800" dirty="0"/>
              <a:t>A slender tract of glycine residues is required for translocation of the VP2 protein N-terminal domain through the parvovirus MVM capsid channel to initiate infection. </a:t>
            </a:r>
            <a:r>
              <a:rPr lang="en-US" sz="800" i="1" dirty="0" err="1"/>
              <a:t>Biochem</a:t>
            </a:r>
            <a:r>
              <a:rPr lang="en-US" sz="800" i="1" dirty="0"/>
              <a:t> J.</a:t>
            </a:r>
            <a:r>
              <a:rPr lang="en-US" sz="800" dirty="0"/>
              <a:t> 2013 Oct 1;455(1):87-94</a:t>
            </a:r>
            <a:r>
              <a:rPr lang="en-US" sz="800" dirty="0" smtClean="0"/>
              <a:t>.</a:t>
            </a:r>
            <a:endParaRPr lang="en-US" sz="800" dirty="0"/>
          </a:p>
        </p:txBody>
      </p:sp>
      <p:sp>
        <p:nvSpPr>
          <p:cNvPr id="11" name="Textfeld 10"/>
          <p:cNvSpPr txBox="1"/>
          <p:nvPr/>
        </p:nvSpPr>
        <p:spPr>
          <a:xfrm>
            <a:off x="4157204" y="2959091"/>
            <a:ext cx="4532908" cy="338554"/>
          </a:xfrm>
          <a:prstGeom prst="rect">
            <a:avLst/>
          </a:prstGeom>
          <a:noFill/>
        </p:spPr>
        <p:txBody>
          <a:bodyPr wrap="none" rtlCol="0">
            <a:spAutoFit/>
          </a:bodyPr>
          <a:lstStyle/>
          <a:p>
            <a:pPr marL="285750" indent="-285750">
              <a:buFont typeface="Wingdings" panose="05000000000000000000" pitchFamily="2" charset="2"/>
              <a:buChar char="Ø"/>
            </a:pPr>
            <a:r>
              <a:rPr lang="de-CH" sz="1600" b="1" dirty="0" smtClean="0"/>
              <a:t>N-VP2 </a:t>
            </a:r>
            <a:r>
              <a:rPr lang="de-CH" sz="1600" b="1" dirty="0" err="1" smtClean="0"/>
              <a:t>is</a:t>
            </a:r>
            <a:r>
              <a:rPr lang="de-CH" sz="1600" b="1" dirty="0" smtClean="0"/>
              <a:t> not </a:t>
            </a:r>
            <a:r>
              <a:rPr lang="de-CH" sz="1600" b="1" dirty="0" err="1" smtClean="0"/>
              <a:t>required</a:t>
            </a:r>
            <a:r>
              <a:rPr lang="de-CH" sz="1600" b="1" dirty="0" smtClean="0"/>
              <a:t> </a:t>
            </a:r>
            <a:r>
              <a:rPr lang="de-CH" sz="1600" b="1" dirty="0" err="1" smtClean="0"/>
              <a:t>for</a:t>
            </a:r>
            <a:r>
              <a:rPr lang="de-CH" sz="1600" b="1" dirty="0" smtClean="0"/>
              <a:t> </a:t>
            </a:r>
            <a:r>
              <a:rPr lang="de-CH" sz="1600" b="1" dirty="0" err="1" smtClean="0"/>
              <a:t>active</a:t>
            </a:r>
            <a:r>
              <a:rPr lang="de-CH" sz="1600" b="1" dirty="0" smtClean="0"/>
              <a:t> </a:t>
            </a:r>
            <a:r>
              <a:rPr lang="de-CH" sz="1600" b="1" dirty="0" err="1" smtClean="0"/>
              <a:t>egress</a:t>
            </a:r>
            <a:r>
              <a:rPr lang="de-CH" sz="1600" b="1" dirty="0" smtClean="0"/>
              <a:t> </a:t>
            </a:r>
            <a:r>
              <a:rPr lang="de-CH" sz="1600" b="1" dirty="0" err="1" smtClean="0"/>
              <a:t>of</a:t>
            </a:r>
            <a:r>
              <a:rPr lang="de-CH" sz="1600" b="1" dirty="0" smtClean="0"/>
              <a:t> MVM.</a:t>
            </a:r>
            <a:endParaRPr lang="en-US" sz="1600" b="1" dirty="0"/>
          </a:p>
        </p:txBody>
      </p:sp>
      <p:sp>
        <p:nvSpPr>
          <p:cNvPr id="16" name="Textfeld 15"/>
          <p:cNvSpPr txBox="1"/>
          <p:nvPr/>
        </p:nvSpPr>
        <p:spPr>
          <a:xfrm>
            <a:off x="251520" y="6364076"/>
            <a:ext cx="7151844"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smtClean="0"/>
              <a:t>G33F does not expose N-VP2, thus it is not cleaved upon proteolytic digestion.</a:t>
            </a:r>
            <a:endParaRPr lang="en-US" sz="1600" b="1" dirty="0"/>
          </a:p>
        </p:txBody>
      </p:sp>
      <p:grpSp>
        <p:nvGrpSpPr>
          <p:cNvPr id="14" name="Gruppieren 13"/>
          <p:cNvGrpSpPr/>
          <p:nvPr/>
        </p:nvGrpSpPr>
        <p:grpSpPr>
          <a:xfrm>
            <a:off x="7117518" y="3596316"/>
            <a:ext cx="1918978" cy="2324265"/>
            <a:chOff x="7117518" y="3533019"/>
            <a:chExt cx="1918978" cy="2324265"/>
          </a:xfrm>
        </p:grpSpPr>
        <p:grpSp>
          <p:nvGrpSpPr>
            <p:cNvPr id="10" name="Gruppieren 9"/>
            <p:cNvGrpSpPr/>
            <p:nvPr/>
          </p:nvGrpSpPr>
          <p:grpSpPr>
            <a:xfrm>
              <a:off x="7117518" y="3907657"/>
              <a:ext cx="1918978" cy="1949627"/>
              <a:chOff x="7117518" y="4051673"/>
              <a:chExt cx="1918978" cy="1949627"/>
            </a:xfrm>
          </p:grpSpPr>
          <p:pic>
            <p:nvPicPr>
              <p:cNvPr id="5" name="Picture 2" descr="C:\Users\Raphael\Desktop 4\Temporary Export Files\P1 P2 ratio Transfections.tif"/>
              <p:cNvPicPr>
                <a:picLocks noChangeAspect="1" noChangeArrowheads="1"/>
              </p:cNvPicPr>
              <p:nvPr/>
            </p:nvPicPr>
            <p:blipFill>
              <a:blip r:embed="rId8"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117518" y="4051673"/>
                <a:ext cx="1918978" cy="194962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erade Verbindung 11"/>
              <p:cNvCxnSpPr/>
              <p:nvPr/>
            </p:nvCxnSpPr>
            <p:spPr>
              <a:xfrm>
                <a:off x="7533758" y="4742396"/>
                <a:ext cx="972000" cy="0"/>
              </a:xfrm>
              <a:prstGeom prst="line">
                <a:avLst/>
              </a:prstGeom>
              <a:ln w="1905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17" name="Textfeld 16"/>
            <p:cNvSpPr txBox="1"/>
            <p:nvPr/>
          </p:nvSpPr>
          <p:spPr>
            <a:xfrm>
              <a:off x="7648092" y="3533019"/>
              <a:ext cx="684803" cy="307777"/>
            </a:xfrm>
            <a:prstGeom prst="rect">
              <a:avLst/>
            </a:prstGeom>
            <a:noFill/>
          </p:spPr>
          <p:txBody>
            <a:bodyPr wrap="none" rtlCol="0">
              <a:spAutoFit/>
            </a:bodyPr>
            <a:lstStyle/>
            <a:p>
              <a:r>
                <a:rPr lang="de-CH" sz="1400" b="1" dirty="0" smtClean="0"/>
                <a:t>24 </a:t>
              </a:r>
              <a:r>
                <a:rPr lang="de-CH" sz="1400" b="1" dirty="0" err="1" smtClean="0"/>
                <a:t>hpT</a:t>
              </a:r>
              <a:endParaRPr lang="en-US" sz="1400" b="1" dirty="0"/>
            </a:p>
          </p:txBody>
        </p:sp>
      </p:grpSp>
      <p:pic>
        <p:nvPicPr>
          <p:cNvPr id="102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2734" y="1716823"/>
            <a:ext cx="2237738" cy="2054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7486121" y="3510739"/>
            <a:ext cx="614271" cy="276999"/>
          </a:xfrm>
          <a:prstGeom prst="rect">
            <a:avLst/>
          </a:prstGeom>
          <a:noFill/>
        </p:spPr>
        <p:txBody>
          <a:bodyPr wrap="none" rtlCol="0">
            <a:spAutoFit/>
          </a:bodyPr>
          <a:lstStyle/>
          <a:p>
            <a:r>
              <a:rPr lang="de-CH" sz="1200" b="1" i="1" dirty="0" smtClean="0"/>
              <a:t>INSIDE</a:t>
            </a:r>
            <a:endParaRPr lang="en-US" b="1" i="1" dirty="0"/>
          </a:p>
        </p:txBody>
      </p:sp>
      <p:sp>
        <p:nvSpPr>
          <p:cNvPr id="21" name="Textfeld 20"/>
          <p:cNvSpPr txBox="1"/>
          <p:nvPr/>
        </p:nvSpPr>
        <p:spPr>
          <a:xfrm>
            <a:off x="7359046" y="1483928"/>
            <a:ext cx="752129" cy="276999"/>
          </a:xfrm>
          <a:prstGeom prst="rect">
            <a:avLst/>
          </a:prstGeom>
          <a:noFill/>
        </p:spPr>
        <p:txBody>
          <a:bodyPr wrap="none" rtlCol="0">
            <a:spAutoFit/>
          </a:bodyPr>
          <a:lstStyle/>
          <a:p>
            <a:r>
              <a:rPr lang="de-CH" sz="1200" b="1" i="1" dirty="0" smtClean="0"/>
              <a:t>OUTSIDE</a:t>
            </a:r>
            <a:endParaRPr lang="en-US" b="1" i="1" dirty="0"/>
          </a:p>
        </p:txBody>
      </p:sp>
      <p:sp>
        <p:nvSpPr>
          <p:cNvPr id="18" name="Ellipse 17"/>
          <p:cNvSpPr/>
          <p:nvPr/>
        </p:nvSpPr>
        <p:spPr>
          <a:xfrm>
            <a:off x="7598759" y="2441298"/>
            <a:ext cx="324000" cy="324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7088634" y="2486064"/>
            <a:ext cx="562975" cy="307777"/>
          </a:xfrm>
          <a:prstGeom prst="rect">
            <a:avLst/>
          </a:prstGeom>
          <a:noFill/>
        </p:spPr>
        <p:txBody>
          <a:bodyPr wrap="none" rtlCol="0">
            <a:spAutoFit/>
          </a:bodyPr>
          <a:lstStyle/>
          <a:p>
            <a:r>
              <a:rPr lang="de-CH" sz="1400" b="1" dirty="0" smtClean="0">
                <a:solidFill>
                  <a:srgbClr val="FF0000"/>
                </a:solidFill>
              </a:rPr>
              <a:t>G33F</a:t>
            </a:r>
            <a:endParaRPr lang="en-US" sz="1200" b="1" dirty="0">
              <a:solidFill>
                <a:srgbClr val="FF0000"/>
              </a:solidFill>
            </a:endParaRPr>
          </a:p>
        </p:txBody>
      </p:sp>
      <p:sp>
        <p:nvSpPr>
          <p:cNvPr id="20" name="Textfeld 19"/>
          <p:cNvSpPr txBox="1"/>
          <p:nvPr/>
        </p:nvSpPr>
        <p:spPr>
          <a:xfrm>
            <a:off x="7041538" y="1074001"/>
            <a:ext cx="1403076" cy="338554"/>
          </a:xfrm>
          <a:prstGeom prst="rect">
            <a:avLst/>
          </a:prstGeom>
          <a:noFill/>
        </p:spPr>
        <p:txBody>
          <a:bodyPr wrap="none" rtlCol="0">
            <a:spAutoFit/>
          </a:bodyPr>
          <a:lstStyle/>
          <a:p>
            <a:r>
              <a:rPr lang="de-CH" sz="1600" b="1" dirty="0" smtClean="0"/>
              <a:t>5-fold </a:t>
            </a:r>
            <a:r>
              <a:rPr lang="de-CH" sz="1600" b="1" dirty="0" err="1" smtClean="0"/>
              <a:t>channel</a:t>
            </a:r>
            <a:endParaRPr lang="en-US" sz="1600" b="1" dirty="0"/>
          </a:p>
        </p:txBody>
      </p:sp>
    </p:spTree>
    <p:extLst>
      <p:ext uri="{BB962C8B-B14F-4D97-AF65-F5344CB8AC3E}">
        <p14:creationId xmlns:p14="http://schemas.microsoft.com/office/powerpoint/2010/main" val="231465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75"/>
                                        </p:tgtEl>
                                      </p:cBhvr>
                                    </p:animEffect>
                                    <p:set>
                                      <p:cBhvr>
                                        <p:cTn id="10" dur="1" fill="hold">
                                          <p:stCondLst>
                                            <p:cond delay="499"/>
                                          </p:stCondLst>
                                        </p:cTn>
                                        <p:tgtEl>
                                          <p:spTgt spid="307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5" presetClass="path" presetSubtype="0" accel="50000" decel="50000" fill="hold" nodeType="withEffect">
                                  <p:stCondLst>
                                    <p:cond delay="0"/>
                                  </p:stCondLst>
                                  <p:childTnLst>
                                    <p:animMotion origin="layout" path="M -3.05556E-6 1.48148E-6 L -0.36545 1.48148E-6 " pathEditMode="relative" rAng="0" ptsTypes="AA">
                                      <p:cBhvr>
                                        <p:cTn id="15" dur="500" fill="hold"/>
                                        <p:tgtEl>
                                          <p:spTgt spid="4"/>
                                        </p:tgtEl>
                                        <p:attrNameLst>
                                          <p:attrName>ppt_x</p:attrName>
                                          <p:attrName>ppt_y</p:attrName>
                                        </p:attrNameLst>
                                      </p:cBhvr>
                                      <p:rCtr x="-18281" y="0"/>
                                    </p:animMotion>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nodeType="withEffect">
                                  <p:stCondLst>
                                    <p:cond delay="0"/>
                                  </p:stCondLst>
                                  <p:childTnLst>
                                    <p:animMotion origin="layout" path="M -1.94444E-6 2.96296E-6 L -0.37153 -0.0051 " pathEditMode="relative" rAng="0" ptsTypes="AA">
                                      <p:cBhvr>
                                        <p:cTn id="20" dur="500" fill="hold"/>
                                        <p:tgtEl>
                                          <p:spTgt spid="9"/>
                                        </p:tgtEl>
                                        <p:attrNameLst>
                                          <p:attrName>ppt_x</p:attrName>
                                          <p:attrName>ppt_y</p:attrName>
                                        </p:attrNameLst>
                                      </p:cBhvr>
                                      <p:rCtr x="-18576" y="-255"/>
                                    </p:animMotion>
                                  </p:childTnLst>
                                </p:cTn>
                              </p:par>
                              <p:par>
                                <p:cTn id="21" presetID="10" presetClass="exit" presetSubtype="0" fill="hold" grpId="0"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35" presetClass="path" presetSubtype="0" accel="50000" decel="50000" fill="hold" nodeType="withEffect">
                                  <p:stCondLst>
                                    <p:cond delay="0"/>
                                  </p:stCondLst>
                                  <p:childTnLst>
                                    <p:animMotion origin="layout" path="M 2.77778E-7 -2.22222E-6 L -0.33385 -0.00092 " pathEditMode="relative" rAng="0" ptsTypes="AA">
                                      <p:cBhvr>
                                        <p:cTn id="34" dur="500" fill="hold"/>
                                        <p:tgtEl>
                                          <p:spTgt spid="14"/>
                                        </p:tgtEl>
                                        <p:attrNameLst>
                                          <p:attrName>ppt_x</p:attrName>
                                          <p:attrName>ppt_y</p:attrName>
                                        </p:attrNameLst>
                                      </p:cBhvr>
                                      <p:rCtr x="-16701" y="-46"/>
                                    </p:animMotion>
                                  </p:childTnLst>
                                </p:cTn>
                              </p:par>
                              <p:par>
                                <p:cTn id="35" presetID="10" presetClass="exit" presetSubtype="0" fill="hold" nodeType="withEffect">
                                  <p:stCondLst>
                                    <p:cond delay="0"/>
                                  </p:stCondLst>
                                  <p:childTnLst>
                                    <p:animEffect transition="out" filter="fade">
                                      <p:cBhvr>
                                        <p:cTn id="36" dur="500"/>
                                        <p:tgtEl>
                                          <p:spTgt spid="1026"/>
                                        </p:tgtEl>
                                      </p:cBhvr>
                                    </p:animEffect>
                                    <p:set>
                                      <p:cBhvr>
                                        <p:cTn id="37" dur="1" fill="hold">
                                          <p:stCondLst>
                                            <p:cond delay="499"/>
                                          </p:stCondLst>
                                        </p:cTn>
                                        <p:tgtEl>
                                          <p:spTgt spid="1026"/>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6" grpId="1"/>
      <p:bldP spid="15" grpId="0"/>
      <p:bldP spid="21" grpId="0"/>
      <p:bldP spid="18" grpId="0" animBg="1"/>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Raphael\Desktop 4\Temporary Export Files\P2 Nuc and P2 SN Infectivity.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115616" y="3068960"/>
            <a:ext cx="2159044" cy="194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707904" y="4221088"/>
            <a:ext cx="343364" cy="369332"/>
          </a:xfrm>
          <a:prstGeom prst="rect">
            <a:avLst/>
          </a:prstGeom>
          <a:noFill/>
        </p:spPr>
        <p:txBody>
          <a:bodyPr wrap="none" rtlCol="0">
            <a:spAutoFit/>
          </a:bodyPr>
          <a:lstStyle/>
          <a:p>
            <a:r>
              <a:rPr lang="de-CH" dirty="0" smtClean="0"/>
              <a:t>…</a:t>
            </a:r>
            <a:endParaRPr lang="en-US"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1064874" y="1031470"/>
            <a:ext cx="1728192" cy="338554"/>
          </a:xfrm>
          <a:prstGeom prst="rect">
            <a:avLst/>
          </a:prstGeom>
          <a:noFill/>
        </p:spPr>
        <p:txBody>
          <a:bodyPr wrap="square" rtlCol="0">
            <a:spAutoFit/>
          </a:bodyPr>
          <a:lstStyle/>
          <a:p>
            <a:r>
              <a:rPr lang="de-CH" sz="1600" b="1" dirty="0" err="1" smtClean="0">
                <a:cs typeface="Arial" panose="020B0604020202020204" pitchFamily="34" charset="0"/>
              </a:rPr>
              <a:t>Incoming</a:t>
            </a:r>
            <a:r>
              <a:rPr lang="de-CH" sz="1600" b="1" dirty="0" smtClean="0">
                <a:cs typeface="Arial" panose="020B0604020202020204" pitchFamily="34" charset="0"/>
              </a:rPr>
              <a:t> </a:t>
            </a:r>
            <a:r>
              <a:rPr lang="de-CH" sz="1600" b="1" dirty="0" err="1" smtClean="0">
                <a:cs typeface="Arial" panose="020B0604020202020204" pitchFamily="34" charset="0"/>
              </a:rPr>
              <a:t>virions</a:t>
            </a:r>
            <a:endParaRPr lang="en-GB" sz="1600" b="1" dirty="0">
              <a:cs typeface="Arial" panose="020B0604020202020204" pitchFamily="34"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1463518"/>
            <a:ext cx="2304256" cy="521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Gerade Verbindung mit Pfeil 15"/>
          <p:cNvCxnSpPr/>
          <p:nvPr/>
        </p:nvCxnSpPr>
        <p:spPr>
          <a:xfrm flipH="1">
            <a:off x="1662802" y="3362618"/>
            <a:ext cx="180000" cy="0"/>
          </a:xfrm>
          <a:prstGeom prst="straightConnector1">
            <a:avLst/>
          </a:prstGeom>
          <a:ln w="28575">
            <a:solidFill>
              <a:srgbClr val="FF0000"/>
            </a:solidFill>
            <a:headEnd type="oval" w="med" len="med"/>
            <a:tailEnd type="stealth" w="lg" len="med"/>
          </a:ln>
        </p:spPr>
        <p:style>
          <a:lnRef idx="1">
            <a:schemeClr val="accent1"/>
          </a:lnRef>
          <a:fillRef idx="0">
            <a:schemeClr val="accent1"/>
          </a:fillRef>
          <a:effectRef idx="0">
            <a:schemeClr val="accent1"/>
          </a:effectRef>
          <a:fontRef idx="minor">
            <a:schemeClr val="tx1"/>
          </a:fontRef>
        </p:style>
      </p:cxnSp>
      <p:sp>
        <p:nvSpPr>
          <p:cNvPr id="17"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2</a:t>
            </a:r>
            <a:r>
              <a:rPr lang="en-US" sz="2800" b="1" dirty="0" smtClean="0">
                <a:solidFill>
                  <a:schemeClr val="bg1"/>
                </a:solidFill>
                <a:latin typeface="+mj-lt"/>
              </a:rPr>
              <a:t> Gets Dephosphorylated </a:t>
            </a:r>
            <a:r>
              <a:rPr lang="en-US" sz="2800" b="1" dirty="0">
                <a:solidFill>
                  <a:schemeClr val="bg1"/>
                </a:solidFill>
                <a:latin typeface="+mj-lt"/>
              </a:rPr>
              <a:t>D</a:t>
            </a:r>
            <a:r>
              <a:rPr lang="en-US" sz="2800" b="1" dirty="0" smtClean="0">
                <a:solidFill>
                  <a:schemeClr val="bg1"/>
                </a:solidFill>
                <a:latin typeface="+mj-lt"/>
              </a:rPr>
              <a:t>uring </a:t>
            </a:r>
            <a:r>
              <a:rPr lang="en-US" sz="2800" b="1" dirty="0">
                <a:solidFill>
                  <a:schemeClr val="bg1"/>
                </a:solidFill>
                <a:latin typeface="+mj-lt"/>
              </a:rPr>
              <a:t>E</a:t>
            </a:r>
            <a:r>
              <a:rPr lang="en-US" sz="2800" b="1" dirty="0" smtClean="0">
                <a:solidFill>
                  <a:schemeClr val="bg1"/>
                </a:solidFill>
                <a:latin typeface="+mj-lt"/>
              </a:rPr>
              <a:t>ntry</a:t>
            </a:r>
            <a:endParaRPr lang="en-US" sz="2800" b="1" i="1" baseline="-25000" dirty="0">
              <a:solidFill>
                <a:schemeClr val="bg1"/>
              </a:solidFill>
              <a:latin typeface="+mj-lt"/>
            </a:endParaRPr>
          </a:p>
        </p:txBody>
      </p:sp>
      <p:sp>
        <p:nvSpPr>
          <p:cNvPr id="18" name="Textfeld 17"/>
          <p:cNvSpPr txBox="1"/>
          <p:nvPr/>
        </p:nvSpPr>
        <p:spPr>
          <a:xfrm>
            <a:off x="3059832" y="1401237"/>
            <a:ext cx="5411277" cy="2123658"/>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FC-P</a:t>
            </a:r>
            <a:r>
              <a:rPr lang="en-US" sz="1600" b="1" baseline="-25000" dirty="0" smtClean="0"/>
              <a:t>2</a:t>
            </a:r>
            <a:r>
              <a:rPr lang="en-US" sz="1600" b="1" dirty="0" smtClean="0"/>
              <a:t> particles are processed to generate FC-P</a:t>
            </a:r>
            <a:r>
              <a:rPr lang="en-US" sz="1600" b="1" baseline="-25000" dirty="0" smtClean="0"/>
              <a:t>1</a:t>
            </a:r>
            <a:r>
              <a:rPr lang="en-US" sz="1600" b="1" dirty="0" smtClean="0"/>
              <a:t>-like particles. </a:t>
            </a:r>
          </a:p>
          <a:p>
            <a:pPr marL="285750" indent="-285750">
              <a:spcAft>
                <a:spcPts val="1200"/>
              </a:spcAft>
              <a:buFont typeface="Wingdings" panose="05000000000000000000" pitchFamily="2" charset="2"/>
              <a:buChar char="Ø"/>
            </a:pPr>
            <a:r>
              <a:rPr lang="en-US" sz="1600" b="1" dirty="0" smtClean="0"/>
              <a:t>Acidic endosomal phosphatases remove the surface </a:t>
            </a:r>
            <a:r>
              <a:rPr lang="en-US" sz="1600" b="1" dirty="0" err="1" smtClean="0"/>
              <a:t>phosphorylations</a:t>
            </a:r>
            <a:r>
              <a:rPr lang="en-US" sz="1600" b="1" dirty="0" smtClean="0"/>
              <a:t>. </a:t>
            </a:r>
          </a:p>
          <a:p>
            <a:pPr marL="285750" indent="-285750">
              <a:buFont typeface="Wingdings" panose="05000000000000000000" pitchFamily="2" charset="2"/>
              <a:buChar char="Ø"/>
            </a:pPr>
            <a:r>
              <a:rPr lang="en-US" sz="1600" b="1" dirty="0" err="1" smtClean="0"/>
              <a:t>Bafilomycin</a:t>
            </a:r>
            <a:r>
              <a:rPr lang="en-US" sz="1600" b="1" dirty="0" smtClean="0"/>
              <a:t> A</a:t>
            </a:r>
            <a:r>
              <a:rPr lang="en-US" sz="1600" b="1" baseline="-25000" dirty="0" smtClean="0"/>
              <a:t>1</a:t>
            </a:r>
            <a:r>
              <a:rPr lang="en-US" sz="1600" b="1" dirty="0" smtClean="0"/>
              <a:t> (</a:t>
            </a:r>
            <a:r>
              <a:rPr lang="en-US" sz="1600" b="1" dirty="0" err="1" smtClean="0"/>
              <a:t>Baf</a:t>
            </a:r>
            <a:r>
              <a:rPr lang="en-US" sz="1600" b="1" dirty="0" smtClean="0"/>
              <a:t> A</a:t>
            </a:r>
            <a:r>
              <a:rPr lang="en-US" sz="1600" b="1" baseline="-25000" dirty="0" smtClean="0"/>
              <a:t>1</a:t>
            </a:r>
            <a:r>
              <a:rPr lang="en-US" sz="1600" b="1" dirty="0" smtClean="0"/>
              <a:t>), an inhibitor of the </a:t>
            </a:r>
            <a:r>
              <a:rPr lang="en-US" sz="1600" b="1" dirty="0"/>
              <a:t>vacuolar-type H</a:t>
            </a:r>
            <a:r>
              <a:rPr lang="en-US" sz="1600" b="1" baseline="30000" dirty="0"/>
              <a:t>+</a:t>
            </a:r>
            <a:r>
              <a:rPr lang="en-US" sz="1600" b="1" dirty="0"/>
              <a:t>-ATPase, abrogated the </a:t>
            </a:r>
            <a:r>
              <a:rPr lang="en-US" sz="1600" b="1" dirty="0" err="1"/>
              <a:t>dephosphorylation</a:t>
            </a:r>
            <a:r>
              <a:rPr lang="en-US" sz="1600" b="1" dirty="0"/>
              <a:t> of the incoming </a:t>
            </a:r>
            <a:r>
              <a:rPr lang="en-US" sz="1600" b="1" dirty="0" smtClean="0"/>
              <a:t>FC-P</a:t>
            </a:r>
            <a:r>
              <a:rPr lang="en-US" sz="1600" b="1" baseline="-25000" dirty="0" smtClean="0"/>
              <a:t>2</a:t>
            </a:r>
            <a:r>
              <a:rPr lang="en-US" sz="1600" b="1" dirty="0" smtClean="0"/>
              <a:t> population.</a:t>
            </a:r>
            <a:endParaRPr lang="en-US" sz="1600" b="1" dirty="0"/>
          </a:p>
        </p:txBody>
      </p:sp>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063426" y="1562797"/>
            <a:ext cx="504056" cy="307777"/>
          </a:xfrm>
          <a:prstGeom prst="rect">
            <a:avLst/>
          </a:prstGeom>
          <a:noFill/>
        </p:spPr>
        <p:txBody>
          <a:bodyPr wrap="square" rtlCol="0">
            <a:spAutoFit/>
          </a:bodyPr>
          <a:lstStyle/>
          <a:p>
            <a:r>
              <a:rPr lang="de-CH" sz="1400" b="1" dirty="0" smtClean="0">
                <a:cs typeface="Arial" panose="020B0604020202020204" pitchFamily="34" charset="0"/>
              </a:rPr>
              <a:t>WT</a:t>
            </a:r>
            <a:endParaRPr lang="en-GB" sz="1100" b="1" dirty="0">
              <a:cs typeface="Arial" panose="020B0604020202020204" pitchFamily="34" charset="0"/>
            </a:endParaRPr>
          </a:p>
        </p:txBody>
      </p:sp>
      <p:sp>
        <p:nvSpPr>
          <p:cNvPr id="5" name="Textfeld 4"/>
          <p:cNvSpPr txBox="1"/>
          <p:nvPr/>
        </p:nvSpPr>
        <p:spPr>
          <a:xfrm>
            <a:off x="2358682" y="1562797"/>
            <a:ext cx="639688" cy="307777"/>
          </a:xfrm>
          <a:prstGeom prst="rect">
            <a:avLst/>
          </a:prstGeom>
          <a:noFill/>
        </p:spPr>
        <p:txBody>
          <a:bodyPr wrap="square" rtlCol="0">
            <a:spAutoFit/>
          </a:bodyPr>
          <a:lstStyle/>
          <a:p>
            <a:r>
              <a:rPr lang="de-CH" sz="1400" b="1" dirty="0">
                <a:cs typeface="Arial" panose="020B0604020202020204" pitchFamily="34" charset="0"/>
              </a:rPr>
              <a:t>5</a:t>
            </a:r>
            <a:r>
              <a:rPr lang="de-CH" sz="1400" b="1" dirty="0" smtClean="0">
                <a:cs typeface="Arial" panose="020B0604020202020204" pitchFamily="34" charset="0"/>
              </a:rPr>
              <a:t>SG</a:t>
            </a:r>
            <a:endParaRPr lang="en-GB" sz="1100" b="1" dirty="0">
              <a:cs typeface="Arial" panose="020B0604020202020204" pitchFamily="34" charset="0"/>
            </a:endParaRPr>
          </a:p>
        </p:txBody>
      </p:sp>
      <p:sp>
        <p:nvSpPr>
          <p:cNvPr id="6" name="Textfeld 5"/>
          <p:cNvSpPr txBox="1"/>
          <p:nvPr/>
        </p:nvSpPr>
        <p:spPr>
          <a:xfrm>
            <a:off x="133616" y="2230094"/>
            <a:ext cx="648072" cy="307777"/>
          </a:xfrm>
          <a:prstGeom prst="rect">
            <a:avLst/>
          </a:prstGeom>
          <a:noFill/>
        </p:spPr>
        <p:txBody>
          <a:bodyPr wrap="square" rtlCol="0">
            <a:spAutoFit/>
          </a:bodyPr>
          <a:lstStyle/>
          <a:p>
            <a:r>
              <a:rPr lang="de-CH" sz="1400" b="1" dirty="0" smtClean="0">
                <a:cs typeface="Arial" panose="020B0604020202020204" pitchFamily="34" charset="0"/>
              </a:rPr>
              <a:t>10 h</a:t>
            </a:r>
            <a:endParaRPr lang="en-GB" sz="1400" b="1" dirty="0">
              <a:cs typeface="Arial" panose="020B0604020202020204" pitchFamily="34" charset="0"/>
            </a:endParaRPr>
          </a:p>
        </p:txBody>
      </p:sp>
      <p:sp>
        <p:nvSpPr>
          <p:cNvPr id="7" name="Textfeld 6"/>
          <p:cNvSpPr txBox="1"/>
          <p:nvPr/>
        </p:nvSpPr>
        <p:spPr>
          <a:xfrm>
            <a:off x="133616" y="3333147"/>
            <a:ext cx="648072" cy="307777"/>
          </a:xfrm>
          <a:prstGeom prst="rect">
            <a:avLst/>
          </a:prstGeom>
          <a:noFill/>
        </p:spPr>
        <p:txBody>
          <a:bodyPr wrap="square" rtlCol="0">
            <a:spAutoFit/>
          </a:bodyPr>
          <a:lstStyle/>
          <a:p>
            <a:r>
              <a:rPr lang="de-CH" sz="1400" b="1" dirty="0">
                <a:cs typeface="Arial" panose="020B0604020202020204" pitchFamily="34" charset="0"/>
              </a:rPr>
              <a:t>2</a:t>
            </a:r>
            <a:r>
              <a:rPr lang="de-CH" sz="1400" b="1" dirty="0" smtClean="0">
                <a:cs typeface="Arial" panose="020B0604020202020204" pitchFamily="34" charset="0"/>
              </a:rPr>
              <a:t>0 h</a:t>
            </a:r>
            <a:endParaRPr lang="en-GB" sz="1400" b="1" dirty="0">
              <a:cs typeface="Arial" panose="020B0604020202020204" pitchFamily="34" charset="0"/>
            </a:endParaRPr>
          </a:p>
        </p:txBody>
      </p:sp>
      <p:sp>
        <p:nvSpPr>
          <p:cNvPr id="8" name="Textfeld 7"/>
          <p:cNvSpPr txBox="1"/>
          <p:nvPr/>
        </p:nvSpPr>
        <p:spPr>
          <a:xfrm>
            <a:off x="133616" y="4436200"/>
            <a:ext cx="648072" cy="307777"/>
          </a:xfrm>
          <a:prstGeom prst="rect">
            <a:avLst/>
          </a:prstGeom>
          <a:noFill/>
        </p:spPr>
        <p:txBody>
          <a:bodyPr wrap="square" rtlCol="0">
            <a:spAutoFit/>
          </a:bodyPr>
          <a:lstStyle/>
          <a:p>
            <a:r>
              <a:rPr lang="de-CH" sz="1400" b="1" dirty="0">
                <a:cs typeface="Arial" panose="020B0604020202020204" pitchFamily="34" charset="0"/>
              </a:rPr>
              <a:t>3</a:t>
            </a:r>
            <a:r>
              <a:rPr lang="de-CH" sz="1400" b="1" dirty="0" smtClean="0">
                <a:cs typeface="Arial" panose="020B0604020202020204" pitchFamily="34" charset="0"/>
              </a:rPr>
              <a:t>0 h</a:t>
            </a:r>
            <a:endParaRPr lang="en-GB" sz="1400" b="1" dirty="0">
              <a:cs typeface="Arial" panose="020B0604020202020204" pitchFamily="34" charset="0"/>
            </a:endParaRPr>
          </a:p>
        </p:txBody>
      </p:sp>
      <p:sp>
        <p:nvSpPr>
          <p:cNvPr id="9" name="Textfeld 8"/>
          <p:cNvSpPr txBox="1"/>
          <p:nvPr/>
        </p:nvSpPr>
        <p:spPr>
          <a:xfrm>
            <a:off x="133616" y="5539254"/>
            <a:ext cx="648072" cy="307777"/>
          </a:xfrm>
          <a:prstGeom prst="rect">
            <a:avLst/>
          </a:prstGeom>
          <a:noFill/>
        </p:spPr>
        <p:txBody>
          <a:bodyPr wrap="square" rtlCol="0">
            <a:spAutoFit/>
          </a:bodyPr>
          <a:lstStyle/>
          <a:p>
            <a:r>
              <a:rPr lang="de-CH" sz="1400" b="1" dirty="0">
                <a:cs typeface="Arial" panose="020B0604020202020204" pitchFamily="34" charset="0"/>
              </a:rPr>
              <a:t>4</a:t>
            </a:r>
            <a:r>
              <a:rPr lang="de-CH" sz="1400" b="1" dirty="0" smtClean="0">
                <a:cs typeface="Arial" panose="020B0604020202020204" pitchFamily="34" charset="0"/>
              </a:rPr>
              <a:t>0 h</a:t>
            </a:r>
            <a:endParaRPr lang="en-GB" sz="1400" b="1" dirty="0">
              <a:cs typeface="Arial" panose="020B0604020202020204" pitchFamily="34" charset="0"/>
            </a:endParaRPr>
          </a:p>
        </p:txBody>
      </p:sp>
      <p:pic>
        <p:nvPicPr>
          <p:cNvPr id="10"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2000" contrast="10000"/>
                    </a14:imgEffect>
                  </a14:imgLayer>
                </a14:imgProps>
              </a:ext>
              <a:ext uri="{28A0092B-C50C-407E-A947-70E740481C1C}">
                <a14:useLocalDpi xmlns:a14="http://schemas.microsoft.com/office/drawing/2010/main" val="0"/>
              </a:ext>
            </a:extLst>
          </a:blip>
          <a:srcRect/>
          <a:stretch>
            <a:fillRect/>
          </a:stretch>
        </p:blipFill>
        <p:spPr bwMode="auto">
          <a:xfrm>
            <a:off x="1989090" y="2949647"/>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1989090" y="184659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605925" y="184659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45000"/>
                    </a14:imgEffect>
                    <a14:imgEffect>
                      <a14:brightnessContrast bright="21000" contrast="10000"/>
                    </a14:imgEffect>
                  </a14:imgLayer>
                </a14:imgProps>
              </a:ext>
              <a:ext uri="{28A0092B-C50C-407E-A947-70E740481C1C}">
                <a14:useLocalDpi xmlns:a14="http://schemas.microsoft.com/office/drawing/2010/main" val="0"/>
              </a:ext>
            </a:extLst>
          </a:blip>
          <a:srcRect/>
          <a:stretch>
            <a:fillRect/>
          </a:stretch>
        </p:blipFill>
        <p:spPr bwMode="auto">
          <a:xfrm>
            <a:off x="605925" y="2949647"/>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45000"/>
                    </a14:imgEffect>
                    <a14:imgEffect>
                      <a14:brightnessContrast bright="20000" contrast="10000"/>
                    </a14:imgEffect>
                  </a14:imgLayer>
                </a14:imgProps>
              </a:ext>
              <a:ext uri="{28A0092B-C50C-407E-A947-70E740481C1C}">
                <a14:useLocalDpi xmlns:a14="http://schemas.microsoft.com/office/drawing/2010/main" val="0"/>
              </a:ext>
            </a:extLst>
          </a:blip>
          <a:srcRect/>
          <a:stretch>
            <a:fillRect/>
          </a:stretch>
        </p:blipFill>
        <p:spPr bwMode="auto">
          <a:xfrm>
            <a:off x="1989090" y="4052700"/>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14" cstate="print">
            <a:extLst>
              <a:ext uri="{BEBA8EAE-BF5A-486C-A8C5-ECC9F3942E4B}">
                <a14:imgProps xmlns:a14="http://schemas.microsoft.com/office/drawing/2010/main">
                  <a14:imgLayer r:embed="rId15">
                    <a14:imgEffect>
                      <a14:sharpenSoften amount="10000"/>
                    </a14:imgEffect>
                    <a14:imgEffect>
                      <a14:brightnessContrast bright="30000" contrast="10000"/>
                    </a14:imgEffect>
                  </a14:imgLayer>
                </a14:imgProps>
              </a:ext>
              <a:ext uri="{28A0092B-C50C-407E-A947-70E740481C1C}">
                <a14:useLocalDpi xmlns:a14="http://schemas.microsoft.com/office/drawing/2010/main" val="0"/>
              </a:ext>
            </a:extLst>
          </a:blip>
          <a:srcRect/>
          <a:stretch>
            <a:fillRect/>
          </a:stretch>
        </p:blipFill>
        <p:spPr bwMode="auto">
          <a:xfrm>
            <a:off x="605925" y="4052700"/>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16" cstate="print">
            <a:extLst>
              <a:ext uri="{BEBA8EAE-BF5A-486C-A8C5-ECC9F3942E4B}">
                <a14:imgProps xmlns:a14="http://schemas.microsoft.com/office/drawing/2010/main">
                  <a14:imgLayer r:embed="rId17">
                    <a14:imgEffect>
                      <a14:sharpenSoften amount="45000"/>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1989090" y="515575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8" cstate="print">
            <a:extLst>
              <a:ext uri="{BEBA8EAE-BF5A-486C-A8C5-ECC9F3942E4B}">
                <a14:imgProps xmlns:a14="http://schemas.microsoft.com/office/drawing/2010/main">
                  <a14:imgLayer r:embed="rId19">
                    <a14:imgEffect>
                      <a14:sharpenSoften amount="45000"/>
                    </a14:imgEffect>
                    <a14:imgEffect>
                      <a14:brightnessContrast bright="25000" contrast="10000"/>
                    </a14:imgEffect>
                  </a14:imgLayer>
                </a14:imgProps>
              </a:ext>
              <a:ext uri="{28A0092B-C50C-407E-A947-70E740481C1C}">
                <a14:useLocalDpi xmlns:a14="http://schemas.microsoft.com/office/drawing/2010/main" val="0"/>
              </a:ext>
            </a:extLst>
          </a:blip>
          <a:srcRect/>
          <a:stretch>
            <a:fillRect/>
          </a:stretch>
        </p:blipFill>
        <p:spPr bwMode="auto">
          <a:xfrm>
            <a:off x="605925" y="515575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feld 17"/>
          <p:cNvSpPr txBox="1"/>
          <p:nvPr/>
        </p:nvSpPr>
        <p:spPr>
          <a:xfrm>
            <a:off x="1496304" y="2675712"/>
            <a:ext cx="586049" cy="261610"/>
          </a:xfrm>
          <a:prstGeom prst="rect">
            <a:avLst/>
          </a:prstGeom>
          <a:noFill/>
        </p:spPr>
        <p:txBody>
          <a:bodyPr wrap="square" rtlCol="0">
            <a:spAutoFit/>
          </a:bodyPr>
          <a:lstStyle/>
          <a:p>
            <a:r>
              <a:rPr lang="de-CH" sz="1100" b="1" dirty="0" smtClean="0">
                <a:cs typeface="Arial" panose="020B0604020202020204" pitchFamily="34" charset="0"/>
              </a:rPr>
              <a:t>99 %</a:t>
            </a:r>
            <a:endParaRPr lang="en-GB" sz="1100" b="1" dirty="0">
              <a:cs typeface="Arial" panose="020B0604020202020204" pitchFamily="34" charset="0"/>
            </a:endParaRPr>
          </a:p>
        </p:txBody>
      </p:sp>
      <p:sp>
        <p:nvSpPr>
          <p:cNvPr id="19" name="Textfeld 18"/>
          <p:cNvSpPr txBox="1"/>
          <p:nvPr/>
        </p:nvSpPr>
        <p:spPr>
          <a:xfrm>
            <a:off x="1259549" y="3766440"/>
            <a:ext cx="720080" cy="261610"/>
          </a:xfrm>
          <a:prstGeom prst="rect">
            <a:avLst/>
          </a:prstGeom>
          <a:noFill/>
        </p:spPr>
        <p:txBody>
          <a:bodyPr wrap="square" rtlCol="0">
            <a:spAutoFit/>
          </a:bodyPr>
          <a:lstStyle/>
          <a:p>
            <a:pPr algn="r"/>
            <a:r>
              <a:rPr lang="de-CH" sz="1100" b="1" dirty="0" smtClean="0">
                <a:cs typeface="Arial" panose="020B0604020202020204" pitchFamily="34" charset="0"/>
              </a:rPr>
              <a:t>100 %</a:t>
            </a:r>
            <a:endParaRPr lang="en-GB" sz="1100" b="1" dirty="0">
              <a:cs typeface="Arial" panose="020B0604020202020204" pitchFamily="34" charset="0"/>
            </a:endParaRPr>
          </a:p>
        </p:txBody>
      </p:sp>
      <p:sp>
        <p:nvSpPr>
          <p:cNvPr id="20" name="Textfeld 19"/>
          <p:cNvSpPr txBox="1"/>
          <p:nvPr/>
        </p:nvSpPr>
        <p:spPr>
          <a:xfrm>
            <a:off x="1495871" y="4882048"/>
            <a:ext cx="542506" cy="261610"/>
          </a:xfrm>
          <a:prstGeom prst="rect">
            <a:avLst/>
          </a:prstGeom>
          <a:noFill/>
        </p:spPr>
        <p:txBody>
          <a:bodyPr wrap="square" rtlCol="0">
            <a:spAutoFit/>
          </a:bodyPr>
          <a:lstStyle/>
          <a:p>
            <a:r>
              <a:rPr lang="de-CH" sz="1100" b="1" dirty="0" smtClean="0">
                <a:cs typeface="Arial" panose="020B0604020202020204" pitchFamily="34" charset="0"/>
              </a:rPr>
              <a:t>98 %</a:t>
            </a:r>
            <a:endParaRPr lang="en-GB" sz="1100" b="1" dirty="0">
              <a:cs typeface="Arial" panose="020B0604020202020204" pitchFamily="34" charset="0"/>
            </a:endParaRPr>
          </a:p>
        </p:txBody>
      </p:sp>
      <p:sp>
        <p:nvSpPr>
          <p:cNvPr id="21" name="Textfeld 20"/>
          <p:cNvSpPr txBox="1"/>
          <p:nvPr/>
        </p:nvSpPr>
        <p:spPr>
          <a:xfrm>
            <a:off x="1258272" y="5975702"/>
            <a:ext cx="720080" cy="261610"/>
          </a:xfrm>
          <a:prstGeom prst="rect">
            <a:avLst/>
          </a:prstGeom>
          <a:noFill/>
        </p:spPr>
        <p:txBody>
          <a:bodyPr wrap="square" rtlCol="0">
            <a:spAutoFit/>
          </a:bodyPr>
          <a:lstStyle/>
          <a:p>
            <a:pPr algn="r"/>
            <a:r>
              <a:rPr lang="de-CH" sz="1100" b="1" dirty="0" smtClean="0">
                <a:cs typeface="Arial" panose="020B0604020202020204" pitchFamily="34" charset="0"/>
              </a:rPr>
              <a:t>58 %</a:t>
            </a:r>
            <a:endParaRPr lang="en-GB" sz="1100" b="1" dirty="0">
              <a:cs typeface="Arial" panose="020B0604020202020204" pitchFamily="34" charset="0"/>
            </a:endParaRPr>
          </a:p>
        </p:txBody>
      </p:sp>
      <p:sp>
        <p:nvSpPr>
          <p:cNvPr id="22" name="Textfeld 21"/>
          <p:cNvSpPr txBox="1"/>
          <p:nvPr/>
        </p:nvSpPr>
        <p:spPr>
          <a:xfrm>
            <a:off x="2887023" y="2675712"/>
            <a:ext cx="586049" cy="261610"/>
          </a:xfrm>
          <a:prstGeom prst="rect">
            <a:avLst/>
          </a:prstGeom>
          <a:noFill/>
        </p:spPr>
        <p:txBody>
          <a:bodyPr wrap="square" rtlCol="0">
            <a:spAutoFit/>
          </a:bodyPr>
          <a:lstStyle/>
          <a:p>
            <a:r>
              <a:rPr lang="de-CH" sz="1100" b="1" dirty="0" smtClean="0">
                <a:cs typeface="Arial" panose="020B0604020202020204" pitchFamily="34" charset="0"/>
              </a:rPr>
              <a:t>99 %</a:t>
            </a:r>
            <a:endParaRPr lang="en-GB" sz="1100" b="1" dirty="0">
              <a:cs typeface="Arial" panose="020B0604020202020204" pitchFamily="34" charset="0"/>
            </a:endParaRPr>
          </a:p>
        </p:txBody>
      </p:sp>
      <p:sp>
        <p:nvSpPr>
          <p:cNvPr id="23" name="Textfeld 22"/>
          <p:cNvSpPr txBox="1"/>
          <p:nvPr/>
        </p:nvSpPr>
        <p:spPr>
          <a:xfrm>
            <a:off x="2884837" y="3766440"/>
            <a:ext cx="607043" cy="261610"/>
          </a:xfrm>
          <a:prstGeom prst="rect">
            <a:avLst/>
          </a:prstGeom>
          <a:noFill/>
        </p:spPr>
        <p:txBody>
          <a:bodyPr wrap="square" rtlCol="0">
            <a:spAutoFit/>
          </a:bodyPr>
          <a:lstStyle/>
          <a:p>
            <a:r>
              <a:rPr lang="de-CH" sz="1100" b="1" dirty="0" smtClean="0">
                <a:cs typeface="Arial" panose="020B0604020202020204" pitchFamily="34" charset="0"/>
              </a:rPr>
              <a:t>96 %</a:t>
            </a:r>
            <a:endParaRPr lang="en-GB" sz="1100" b="1" dirty="0">
              <a:cs typeface="Arial" panose="020B0604020202020204" pitchFamily="34" charset="0"/>
            </a:endParaRPr>
          </a:p>
        </p:txBody>
      </p:sp>
      <p:sp>
        <p:nvSpPr>
          <p:cNvPr id="24" name="Textfeld 23"/>
          <p:cNvSpPr txBox="1"/>
          <p:nvPr/>
        </p:nvSpPr>
        <p:spPr>
          <a:xfrm>
            <a:off x="2878190" y="4882048"/>
            <a:ext cx="543352" cy="261610"/>
          </a:xfrm>
          <a:prstGeom prst="rect">
            <a:avLst/>
          </a:prstGeom>
          <a:noFill/>
        </p:spPr>
        <p:txBody>
          <a:bodyPr wrap="square" rtlCol="0">
            <a:spAutoFit/>
          </a:bodyPr>
          <a:lstStyle/>
          <a:p>
            <a:r>
              <a:rPr lang="de-CH" sz="1100" b="1" dirty="0" smtClean="0">
                <a:cs typeface="Arial" panose="020B0604020202020204" pitchFamily="34" charset="0"/>
              </a:rPr>
              <a:t>90 %</a:t>
            </a:r>
            <a:endParaRPr lang="en-GB" sz="1100" b="1" dirty="0">
              <a:cs typeface="Arial" panose="020B0604020202020204" pitchFamily="34" charset="0"/>
            </a:endParaRPr>
          </a:p>
        </p:txBody>
      </p:sp>
      <p:sp>
        <p:nvSpPr>
          <p:cNvPr id="25" name="Textfeld 24"/>
          <p:cNvSpPr txBox="1"/>
          <p:nvPr/>
        </p:nvSpPr>
        <p:spPr>
          <a:xfrm>
            <a:off x="2859897" y="5975702"/>
            <a:ext cx="543912" cy="261610"/>
          </a:xfrm>
          <a:prstGeom prst="rect">
            <a:avLst/>
          </a:prstGeom>
          <a:noFill/>
        </p:spPr>
        <p:txBody>
          <a:bodyPr wrap="square" rtlCol="0">
            <a:spAutoFit/>
          </a:bodyPr>
          <a:lstStyle/>
          <a:p>
            <a:r>
              <a:rPr lang="de-CH" sz="1100" b="1" dirty="0" smtClean="0">
                <a:cs typeface="Arial" panose="020B0604020202020204" pitchFamily="34" charset="0"/>
              </a:rPr>
              <a:t>88 %</a:t>
            </a:r>
            <a:endParaRPr lang="en-GB" sz="1100" b="1" dirty="0">
              <a:cs typeface="Arial" panose="020B0604020202020204" pitchFamily="34" charset="0"/>
            </a:endParaRPr>
          </a:p>
        </p:txBody>
      </p:sp>
      <p:sp>
        <p:nvSpPr>
          <p:cNvPr id="29" name="Textfeld 28"/>
          <p:cNvSpPr txBox="1"/>
          <p:nvPr/>
        </p:nvSpPr>
        <p:spPr>
          <a:xfrm>
            <a:off x="1331640" y="1146010"/>
            <a:ext cx="1548251" cy="338554"/>
          </a:xfrm>
          <a:prstGeom prst="rect">
            <a:avLst/>
          </a:prstGeom>
          <a:noFill/>
        </p:spPr>
        <p:txBody>
          <a:bodyPr wrap="square" rtlCol="0">
            <a:spAutoFit/>
          </a:bodyPr>
          <a:lstStyle/>
          <a:p>
            <a:r>
              <a:rPr lang="en-GB" sz="1600" b="1" dirty="0" smtClean="0">
                <a:cs typeface="Arial" panose="020B0604020202020204" pitchFamily="34" charset="0"/>
              </a:rPr>
              <a:t>Cytotoxicity</a:t>
            </a:r>
            <a:endParaRPr lang="en-GB" sz="1400" b="1" dirty="0">
              <a:cs typeface="Arial" panose="020B0604020202020204" pitchFamily="34" charset="0"/>
            </a:endParaRPr>
          </a:p>
        </p:txBody>
      </p:sp>
      <p:sp>
        <p:nvSpPr>
          <p:cNvPr id="30" name="Textfeld 29"/>
          <p:cNvSpPr txBox="1"/>
          <p:nvPr/>
        </p:nvSpPr>
        <p:spPr>
          <a:xfrm>
            <a:off x="3781919" y="1735136"/>
            <a:ext cx="1783139" cy="630942"/>
          </a:xfrm>
          <a:prstGeom prst="rect">
            <a:avLst/>
          </a:prstGeom>
          <a:noFill/>
        </p:spPr>
        <p:txBody>
          <a:bodyPr wrap="square" rtlCol="0">
            <a:spAutoFit/>
          </a:bodyPr>
          <a:lstStyle/>
          <a:p>
            <a:pPr algn="ctr">
              <a:spcAft>
                <a:spcPts val="600"/>
              </a:spcAft>
            </a:pPr>
            <a:r>
              <a:rPr lang="en-GB" b="1" dirty="0" smtClean="0">
                <a:cs typeface="Arial" panose="020B0604020202020204" pitchFamily="34" charset="0"/>
              </a:rPr>
              <a:t>Nuclear import</a:t>
            </a:r>
            <a:endParaRPr lang="en-GB" sz="1600" b="1" dirty="0" smtClean="0">
              <a:cs typeface="Arial" panose="020B0604020202020204" pitchFamily="34" charset="0"/>
            </a:endParaRPr>
          </a:p>
          <a:p>
            <a:pPr algn="ctr"/>
            <a:r>
              <a:rPr lang="en-GB" sz="1200" b="1" dirty="0" smtClean="0">
                <a:cs typeface="Arial" panose="020B0604020202020204" pitchFamily="34" charset="0"/>
              </a:rPr>
              <a:t>(Viral DNA replication)</a:t>
            </a:r>
            <a:endParaRPr lang="en-GB" sz="1100" b="1" dirty="0">
              <a:cs typeface="Arial" panose="020B0604020202020204" pitchFamily="34" charset="0"/>
            </a:endParaRPr>
          </a:p>
        </p:txBody>
      </p:sp>
      <p:sp>
        <p:nvSpPr>
          <p:cNvPr id="31" name="Textfeld 30"/>
          <p:cNvSpPr txBox="1"/>
          <p:nvPr/>
        </p:nvSpPr>
        <p:spPr>
          <a:xfrm>
            <a:off x="6690612" y="1739060"/>
            <a:ext cx="1588447" cy="338554"/>
          </a:xfrm>
          <a:prstGeom prst="rect">
            <a:avLst/>
          </a:prstGeom>
          <a:noFill/>
        </p:spPr>
        <p:txBody>
          <a:bodyPr wrap="square" rtlCol="0">
            <a:spAutoFit/>
          </a:bodyPr>
          <a:lstStyle/>
          <a:p>
            <a:r>
              <a:rPr lang="en-GB" sz="1600" b="1" dirty="0" smtClean="0">
                <a:cs typeface="Arial" panose="020B0604020202020204" pitchFamily="34" charset="0"/>
              </a:rPr>
              <a:t>Nuclear export</a:t>
            </a:r>
            <a:endParaRPr lang="en-GB" sz="1400" b="1" dirty="0">
              <a:cs typeface="Arial" panose="020B0604020202020204" pitchFamily="34" charset="0"/>
            </a:endParaRPr>
          </a:p>
        </p:txBody>
      </p:sp>
      <p:pic>
        <p:nvPicPr>
          <p:cNvPr id="32" name="Picture 2" descr="E:\Supplementary\A\A.001.jpg"/>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0083" y="2027941"/>
            <a:ext cx="2814008" cy="21105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E:\Supplementary\B\B.001.jpg"/>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7271" y="2266673"/>
            <a:ext cx="2369691" cy="17772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3563888" y="4450726"/>
            <a:ext cx="5451412" cy="1877437"/>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5SG is less efficient in replicating viral DNA in the nucleus, indicating that fewer </a:t>
            </a:r>
            <a:r>
              <a:rPr lang="en-US" sz="1600" b="1" dirty="0" err="1" smtClean="0"/>
              <a:t>virions</a:t>
            </a:r>
            <a:r>
              <a:rPr lang="en-US" sz="1600" b="1" dirty="0" smtClean="0"/>
              <a:t> reached the nucleus.   </a:t>
            </a:r>
            <a:endParaRPr lang="en-US" sz="1600" b="1" dirty="0"/>
          </a:p>
          <a:p>
            <a:pPr marL="285750" indent="-285750">
              <a:spcAft>
                <a:spcPts val="1200"/>
              </a:spcAft>
              <a:buFont typeface="Wingdings" panose="05000000000000000000" pitchFamily="2" charset="2"/>
              <a:buChar char="Ø"/>
            </a:pPr>
            <a:r>
              <a:rPr lang="en-US" sz="1600" b="1" dirty="0" smtClean="0"/>
              <a:t>Nuclear export of 5SG progeny is not significantly affected.</a:t>
            </a:r>
          </a:p>
          <a:p>
            <a:pPr marL="285750" indent="-285750">
              <a:spcAft>
                <a:spcPts val="1200"/>
              </a:spcAft>
              <a:buFont typeface="Wingdings" panose="05000000000000000000" pitchFamily="2" charset="2"/>
              <a:buChar char="Ø"/>
            </a:pPr>
            <a:r>
              <a:rPr lang="de-CH" sz="1600" b="1" dirty="0" smtClean="0"/>
              <a:t>The </a:t>
            </a:r>
            <a:r>
              <a:rPr lang="de-CH" sz="1600" b="1" dirty="0" err="1" smtClean="0"/>
              <a:t>phosphorylations</a:t>
            </a:r>
            <a:r>
              <a:rPr lang="de-CH" sz="1600" b="1" dirty="0" smtClean="0"/>
              <a:t> on N-VP2 </a:t>
            </a:r>
            <a:r>
              <a:rPr lang="de-CH" sz="1600" b="1" dirty="0" err="1" smtClean="0"/>
              <a:t>are</a:t>
            </a:r>
            <a:r>
              <a:rPr lang="de-CH" sz="1600" b="1" dirty="0" smtClean="0"/>
              <a:t> </a:t>
            </a:r>
            <a:r>
              <a:rPr lang="de-CH" sz="1600" b="1" dirty="0" err="1" smtClean="0"/>
              <a:t>likely</a:t>
            </a:r>
            <a:r>
              <a:rPr lang="de-CH" sz="1600" b="1" dirty="0" smtClean="0"/>
              <a:t> </a:t>
            </a:r>
            <a:r>
              <a:rPr lang="de-CH" sz="1600" b="1" dirty="0" err="1" smtClean="0"/>
              <a:t>involved</a:t>
            </a:r>
            <a:r>
              <a:rPr lang="de-CH" sz="1600" b="1" dirty="0" smtClean="0"/>
              <a:t> in </a:t>
            </a:r>
            <a:r>
              <a:rPr lang="de-CH" sz="1600" b="1" dirty="0" err="1" smtClean="0"/>
              <a:t>late</a:t>
            </a:r>
            <a:r>
              <a:rPr lang="de-CH" sz="1600" b="1" dirty="0" smtClean="0"/>
              <a:t> </a:t>
            </a:r>
            <a:r>
              <a:rPr lang="de-CH" sz="1600" b="1" dirty="0" err="1" smtClean="0"/>
              <a:t>events</a:t>
            </a:r>
            <a:r>
              <a:rPr lang="de-CH" sz="1600" b="1" dirty="0" smtClean="0"/>
              <a:t> </a:t>
            </a:r>
            <a:r>
              <a:rPr lang="de-CH" sz="1600" b="1" dirty="0" err="1" smtClean="0"/>
              <a:t>mediating</a:t>
            </a:r>
            <a:r>
              <a:rPr lang="de-CH" sz="1600" b="1" dirty="0" smtClean="0"/>
              <a:t> </a:t>
            </a:r>
            <a:r>
              <a:rPr lang="de-CH" sz="1600" b="1" dirty="0" err="1" smtClean="0"/>
              <a:t>the</a:t>
            </a:r>
            <a:r>
              <a:rPr lang="de-CH" sz="1600" b="1" dirty="0" smtClean="0"/>
              <a:t> </a:t>
            </a:r>
            <a:r>
              <a:rPr lang="de-CH" sz="1600" b="1" dirty="0" err="1" smtClean="0"/>
              <a:t>rearrangement</a:t>
            </a:r>
            <a:r>
              <a:rPr lang="de-CH" sz="1600" b="1" dirty="0" smtClean="0"/>
              <a:t> </a:t>
            </a:r>
            <a:r>
              <a:rPr lang="de-CH" sz="1600" b="1" dirty="0" err="1" smtClean="0"/>
              <a:t>of</a:t>
            </a:r>
            <a:r>
              <a:rPr lang="de-CH" sz="1600" b="1" dirty="0" smtClean="0"/>
              <a:t> </a:t>
            </a:r>
            <a:r>
              <a:rPr lang="de-CH" sz="1600" b="1" dirty="0" err="1" smtClean="0"/>
              <a:t>the</a:t>
            </a:r>
            <a:r>
              <a:rPr lang="de-CH" sz="1600" b="1" dirty="0" smtClean="0"/>
              <a:t> </a:t>
            </a:r>
            <a:r>
              <a:rPr lang="de-CH" sz="1600" b="1" dirty="0" err="1" smtClean="0"/>
              <a:t>cytoskeleton</a:t>
            </a:r>
            <a:r>
              <a:rPr lang="de-CH" sz="1600" b="1" dirty="0" smtClean="0"/>
              <a:t> </a:t>
            </a:r>
            <a:r>
              <a:rPr lang="de-CH" sz="1600" b="1" dirty="0" err="1" smtClean="0"/>
              <a:t>during</a:t>
            </a:r>
            <a:r>
              <a:rPr lang="de-CH" sz="1600" b="1" dirty="0" smtClean="0"/>
              <a:t> </a:t>
            </a:r>
            <a:r>
              <a:rPr lang="de-CH" sz="1600" b="1" dirty="0" err="1" smtClean="0"/>
              <a:t>egress</a:t>
            </a:r>
            <a:r>
              <a:rPr lang="de-CH" sz="1600" b="1" dirty="0" smtClean="0"/>
              <a:t>.</a:t>
            </a:r>
            <a:endParaRPr lang="en-US" sz="1600" b="1" dirty="0" smtClean="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Conclusion</a:t>
            </a:r>
            <a:endParaRPr lang="en-US" sz="2800" b="1" i="1" baseline="-25000" dirty="0">
              <a:solidFill>
                <a:schemeClr val="bg1"/>
              </a:solidFill>
              <a:latin typeface="+mj-l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789" y="3933056"/>
            <a:ext cx="1632643"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11560" y="1279393"/>
            <a:ext cx="7560840" cy="2539157"/>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Ø"/>
            </a:pPr>
            <a:r>
              <a:rPr lang="en-US" b="1" dirty="0" smtClean="0"/>
              <a:t>Anion-exchange chromatography allowed the separation of two different populations of DNA-containing </a:t>
            </a:r>
            <a:r>
              <a:rPr lang="en-US" b="1" dirty="0" err="1" smtClean="0"/>
              <a:t>virions</a:t>
            </a:r>
            <a:r>
              <a:rPr lang="en-US" b="1" dirty="0" smtClean="0"/>
              <a:t>.</a:t>
            </a:r>
          </a:p>
          <a:p>
            <a:pPr marL="285750" indent="-285750" algn="just">
              <a:spcAft>
                <a:spcPts val="600"/>
              </a:spcAft>
              <a:buFont typeface="Wingdings" panose="05000000000000000000" pitchFamily="2" charset="2"/>
              <a:buChar char="Ø"/>
            </a:pPr>
            <a:r>
              <a:rPr lang="en-US" b="1" dirty="0" smtClean="0"/>
              <a:t>The populations differed in the conformation of their N-VP2 termini and their surface phosphorylation status.</a:t>
            </a:r>
          </a:p>
          <a:p>
            <a:pPr marL="285750" indent="-285750" algn="just">
              <a:spcAft>
                <a:spcPts val="600"/>
              </a:spcAft>
              <a:buFont typeface="Wingdings" panose="05000000000000000000" pitchFamily="2" charset="2"/>
              <a:buChar char="Ø"/>
            </a:pPr>
            <a:r>
              <a:rPr lang="en-US" b="1" dirty="0" smtClean="0"/>
              <a:t>Nuclear export and active egress prior to cytolysis was observed only for the late FC-P</a:t>
            </a:r>
            <a:r>
              <a:rPr lang="en-US" b="1" baseline="-25000" dirty="0" smtClean="0"/>
              <a:t>2</a:t>
            </a:r>
            <a:r>
              <a:rPr lang="en-US" b="1" dirty="0" smtClean="0"/>
              <a:t> population. </a:t>
            </a:r>
          </a:p>
          <a:p>
            <a:pPr marL="285750" indent="-285750" algn="just">
              <a:spcAft>
                <a:spcPts val="600"/>
              </a:spcAft>
              <a:buFont typeface="Wingdings" panose="05000000000000000000" pitchFamily="2" charset="2"/>
              <a:buChar char="Ø"/>
            </a:pPr>
            <a:r>
              <a:rPr lang="de-CH" b="1" dirty="0"/>
              <a:t>N-VP2 </a:t>
            </a:r>
            <a:r>
              <a:rPr lang="de-CH" b="1" dirty="0" err="1"/>
              <a:t>is</a:t>
            </a:r>
            <a:r>
              <a:rPr lang="de-CH" b="1" dirty="0"/>
              <a:t> not </a:t>
            </a:r>
            <a:r>
              <a:rPr lang="de-CH" b="1" dirty="0" err="1"/>
              <a:t>significantly</a:t>
            </a:r>
            <a:r>
              <a:rPr lang="de-CH" b="1" dirty="0"/>
              <a:t> </a:t>
            </a:r>
            <a:r>
              <a:rPr lang="de-CH" b="1" dirty="0" err="1"/>
              <a:t>involved</a:t>
            </a:r>
            <a:r>
              <a:rPr lang="de-CH" b="1" dirty="0"/>
              <a:t> in </a:t>
            </a:r>
            <a:r>
              <a:rPr lang="de-CH" b="1" dirty="0" err="1"/>
              <a:t>nuclear</a:t>
            </a:r>
            <a:r>
              <a:rPr lang="de-CH" b="1" dirty="0"/>
              <a:t> </a:t>
            </a:r>
            <a:r>
              <a:rPr lang="de-CH" b="1" dirty="0" err="1"/>
              <a:t>export</a:t>
            </a:r>
            <a:r>
              <a:rPr lang="de-CH" b="1" dirty="0"/>
              <a:t> </a:t>
            </a:r>
            <a:r>
              <a:rPr lang="de-CH" b="1" dirty="0" err="1"/>
              <a:t>and</a:t>
            </a:r>
            <a:r>
              <a:rPr lang="de-CH" b="1" dirty="0"/>
              <a:t> </a:t>
            </a:r>
            <a:r>
              <a:rPr lang="de-CH" b="1" dirty="0" err="1"/>
              <a:t>active</a:t>
            </a:r>
            <a:r>
              <a:rPr lang="de-CH" b="1" dirty="0"/>
              <a:t> </a:t>
            </a:r>
            <a:r>
              <a:rPr lang="de-CH" b="1" dirty="0" err="1"/>
              <a:t>pre-lytic</a:t>
            </a:r>
            <a:r>
              <a:rPr lang="de-CH" b="1" dirty="0"/>
              <a:t> </a:t>
            </a:r>
            <a:r>
              <a:rPr lang="de-CH" b="1" dirty="0" err="1"/>
              <a:t>egress</a:t>
            </a:r>
            <a:r>
              <a:rPr lang="de-CH" b="1" dirty="0"/>
              <a:t> </a:t>
            </a:r>
            <a:r>
              <a:rPr lang="de-CH" b="1" dirty="0" err="1"/>
              <a:t>of</a:t>
            </a:r>
            <a:r>
              <a:rPr lang="de-CH" b="1" dirty="0"/>
              <a:t> MVM. </a:t>
            </a:r>
            <a:r>
              <a:rPr lang="de-CH" b="1" dirty="0" err="1"/>
              <a:t>However</a:t>
            </a:r>
            <a:r>
              <a:rPr lang="de-CH" b="1" dirty="0"/>
              <a:t>, </a:t>
            </a:r>
            <a:r>
              <a:rPr lang="de-CH" b="1" dirty="0" err="1"/>
              <a:t>it</a:t>
            </a:r>
            <a:r>
              <a:rPr lang="de-CH" b="1" dirty="0"/>
              <a:t> </a:t>
            </a:r>
            <a:r>
              <a:rPr lang="de-CH" b="1" dirty="0" err="1"/>
              <a:t>might</a:t>
            </a:r>
            <a:r>
              <a:rPr lang="de-CH" b="1" dirty="0"/>
              <a:t> </a:t>
            </a:r>
            <a:r>
              <a:rPr lang="de-CH" b="1" dirty="0" err="1"/>
              <a:t>facilitate</a:t>
            </a:r>
            <a:r>
              <a:rPr lang="de-CH" b="1" dirty="0"/>
              <a:t> </a:t>
            </a:r>
            <a:r>
              <a:rPr lang="de-CH" b="1" dirty="0" err="1" smtClean="0"/>
              <a:t>cytolysis</a:t>
            </a:r>
            <a:r>
              <a:rPr lang="de-CH" b="1" dirty="0" smtClean="0"/>
              <a:t> </a:t>
            </a:r>
            <a:r>
              <a:rPr lang="de-CH" b="1" dirty="0" err="1" smtClean="0"/>
              <a:t>and</a:t>
            </a:r>
            <a:r>
              <a:rPr lang="de-CH" b="1" dirty="0" smtClean="0"/>
              <a:t> passive </a:t>
            </a:r>
            <a:r>
              <a:rPr lang="de-CH" b="1" dirty="0" err="1" smtClean="0"/>
              <a:t>egress</a:t>
            </a:r>
            <a:r>
              <a:rPr lang="de-CH" b="1" dirty="0" smtClean="0"/>
              <a:t>.</a:t>
            </a:r>
          </a:p>
        </p:txBody>
      </p:sp>
      <p:sp>
        <p:nvSpPr>
          <p:cNvPr id="7" name="Textfeld 6"/>
          <p:cNvSpPr txBox="1"/>
          <p:nvPr/>
        </p:nvSpPr>
        <p:spPr>
          <a:xfrm>
            <a:off x="611560" y="3785732"/>
            <a:ext cx="5660038" cy="2462213"/>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Ø"/>
            </a:pPr>
            <a:r>
              <a:rPr lang="de-CH" b="1" dirty="0"/>
              <a:t>The </a:t>
            </a:r>
            <a:r>
              <a:rPr lang="de-CH" b="1" dirty="0" err="1"/>
              <a:t>surface</a:t>
            </a:r>
            <a:r>
              <a:rPr lang="de-CH" b="1" dirty="0"/>
              <a:t> </a:t>
            </a:r>
            <a:r>
              <a:rPr lang="de-CH" b="1" dirty="0" err="1"/>
              <a:t>phosphorylations</a:t>
            </a:r>
            <a:r>
              <a:rPr lang="de-CH" b="1" dirty="0"/>
              <a:t> </a:t>
            </a:r>
            <a:r>
              <a:rPr lang="de-CH" b="1" dirty="0" err="1"/>
              <a:t>are</a:t>
            </a:r>
            <a:r>
              <a:rPr lang="de-CH" b="1" dirty="0"/>
              <a:t> </a:t>
            </a:r>
            <a:r>
              <a:rPr lang="de-CH" b="1" dirty="0" err="1"/>
              <a:t>strictly</a:t>
            </a:r>
            <a:r>
              <a:rPr lang="de-CH" b="1" dirty="0"/>
              <a:t> </a:t>
            </a:r>
            <a:r>
              <a:rPr lang="de-CH" b="1" dirty="0" err="1"/>
              <a:t>associated</a:t>
            </a:r>
            <a:r>
              <a:rPr lang="de-CH" b="1" dirty="0"/>
              <a:t> </a:t>
            </a:r>
            <a:r>
              <a:rPr lang="de-CH" b="1" dirty="0" err="1"/>
              <a:t>to</a:t>
            </a:r>
            <a:r>
              <a:rPr lang="de-CH" b="1" dirty="0"/>
              <a:t> </a:t>
            </a:r>
            <a:r>
              <a:rPr lang="de-CH" b="1" dirty="0" err="1"/>
              <a:t>nuclear</a:t>
            </a:r>
            <a:r>
              <a:rPr lang="de-CH" b="1" dirty="0"/>
              <a:t> </a:t>
            </a:r>
            <a:r>
              <a:rPr lang="de-CH" b="1" dirty="0" err="1"/>
              <a:t>export</a:t>
            </a:r>
            <a:r>
              <a:rPr lang="de-CH" b="1" dirty="0"/>
              <a:t> potential. </a:t>
            </a:r>
            <a:r>
              <a:rPr lang="de-CH" b="1" dirty="0" err="1"/>
              <a:t>Moreover</a:t>
            </a:r>
            <a:r>
              <a:rPr lang="de-CH" b="1" dirty="0"/>
              <a:t>, </a:t>
            </a:r>
            <a:r>
              <a:rPr lang="de-CH" b="1" dirty="0" err="1"/>
              <a:t>they</a:t>
            </a:r>
            <a:r>
              <a:rPr lang="de-CH" b="1" dirty="0"/>
              <a:t> </a:t>
            </a:r>
            <a:r>
              <a:rPr lang="de-CH" b="1" dirty="0" err="1"/>
              <a:t>are</a:t>
            </a:r>
            <a:r>
              <a:rPr lang="de-CH" b="1" dirty="0"/>
              <a:t> </a:t>
            </a:r>
            <a:r>
              <a:rPr lang="de-CH" b="1" dirty="0" err="1"/>
              <a:t>removed</a:t>
            </a:r>
            <a:r>
              <a:rPr lang="de-CH" b="1" dirty="0"/>
              <a:t> </a:t>
            </a:r>
            <a:r>
              <a:rPr lang="de-CH" b="1" dirty="0" err="1"/>
              <a:t>from</a:t>
            </a:r>
            <a:r>
              <a:rPr lang="de-CH" b="1" dirty="0"/>
              <a:t> </a:t>
            </a:r>
            <a:r>
              <a:rPr lang="de-CH" b="1" dirty="0" err="1"/>
              <a:t>incoming</a:t>
            </a:r>
            <a:r>
              <a:rPr lang="de-CH" b="1" dirty="0"/>
              <a:t> </a:t>
            </a:r>
            <a:r>
              <a:rPr lang="de-CH" b="1" dirty="0" err="1"/>
              <a:t>virions</a:t>
            </a:r>
            <a:r>
              <a:rPr lang="de-CH" b="1" dirty="0"/>
              <a:t> </a:t>
            </a:r>
            <a:r>
              <a:rPr lang="de-CH" b="1" dirty="0" err="1"/>
              <a:t>during</a:t>
            </a:r>
            <a:r>
              <a:rPr lang="de-CH" b="1" dirty="0"/>
              <a:t> </a:t>
            </a:r>
            <a:r>
              <a:rPr lang="de-CH" b="1" dirty="0" err="1"/>
              <a:t>endosomal</a:t>
            </a:r>
            <a:r>
              <a:rPr lang="de-CH" b="1" dirty="0"/>
              <a:t> </a:t>
            </a:r>
            <a:r>
              <a:rPr lang="de-CH" b="1" dirty="0" err="1"/>
              <a:t>trafficking</a:t>
            </a:r>
            <a:r>
              <a:rPr lang="de-CH" b="1" dirty="0"/>
              <a:t>. </a:t>
            </a:r>
            <a:endParaRPr lang="de-CH" b="1" dirty="0" smtClean="0"/>
          </a:p>
          <a:p>
            <a:pPr marL="285750" indent="-285750" algn="just">
              <a:spcAft>
                <a:spcPts val="600"/>
              </a:spcAft>
              <a:buFont typeface="Wingdings" panose="05000000000000000000" pitchFamily="2" charset="2"/>
              <a:buChar char="Ø"/>
            </a:pPr>
            <a:r>
              <a:rPr lang="de-CH" b="1" dirty="0" smtClean="0"/>
              <a:t>These </a:t>
            </a:r>
            <a:r>
              <a:rPr lang="de-CH" b="1" dirty="0" err="1"/>
              <a:t>temporally</a:t>
            </a:r>
            <a:r>
              <a:rPr lang="de-CH" b="1" dirty="0"/>
              <a:t> </a:t>
            </a:r>
            <a:r>
              <a:rPr lang="de-CH" b="1" dirty="0" err="1"/>
              <a:t>and</a:t>
            </a:r>
            <a:r>
              <a:rPr lang="de-CH" b="1" dirty="0"/>
              <a:t> </a:t>
            </a:r>
            <a:r>
              <a:rPr lang="de-CH" b="1" dirty="0" err="1"/>
              <a:t>spatially</a:t>
            </a:r>
            <a:r>
              <a:rPr lang="de-CH" b="1" dirty="0"/>
              <a:t> </a:t>
            </a:r>
            <a:r>
              <a:rPr lang="de-CH" b="1" dirty="0" err="1"/>
              <a:t>controlled</a:t>
            </a:r>
            <a:r>
              <a:rPr lang="de-CH" b="1" dirty="0"/>
              <a:t> </a:t>
            </a:r>
            <a:r>
              <a:rPr lang="de-CH" b="1" dirty="0" err="1"/>
              <a:t>changes</a:t>
            </a:r>
            <a:r>
              <a:rPr lang="de-CH" b="1" dirty="0"/>
              <a:t> in </a:t>
            </a:r>
            <a:r>
              <a:rPr lang="de-CH" b="1" dirty="0" err="1"/>
              <a:t>surface</a:t>
            </a:r>
            <a:r>
              <a:rPr lang="de-CH" b="1" dirty="0"/>
              <a:t> </a:t>
            </a:r>
            <a:r>
              <a:rPr lang="de-CH" b="1" dirty="0" err="1"/>
              <a:t>phosphorylations</a:t>
            </a:r>
            <a:r>
              <a:rPr lang="de-CH" b="1" dirty="0"/>
              <a:t> </a:t>
            </a:r>
            <a:r>
              <a:rPr lang="de-CH" b="1" dirty="0" err="1"/>
              <a:t>would</a:t>
            </a:r>
            <a:r>
              <a:rPr lang="de-CH" b="1" dirty="0"/>
              <a:t> </a:t>
            </a:r>
            <a:r>
              <a:rPr lang="de-CH" b="1" dirty="0" err="1"/>
              <a:t>provide</a:t>
            </a:r>
            <a:r>
              <a:rPr lang="de-CH" b="1" dirty="0"/>
              <a:t> </a:t>
            </a:r>
            <a:r>
              <a:rPr lang="de-CH" b="1" dirty="0" err="1"/>
              <a:t>nuclear</a:t>
            </a:r>
            <a:r>
              <a:rPr lang="de-CH" b="1" dirty="0"/>
              <a:t> </a:t>
            </a:r>
            <a:r>
              <a:rPr lang="de-CH" b="1" dirty="0" err="1"/>
              <a:t>import</a:t>
            </a:r>
            <a:r>
              <a:rPr lang="de-CH" b="1" dirty="0"/>
              <a:t> </a:t>
            </a:r>
            <a:r>
              <a:rPr lang="de-CH" b="1" dirty="0" err="1"/>
              <a:t>and</a:t>
            </a:r>
            <a:r>
              <a:rPr lang="de-CH" b="1" dirty="0"/>
              <a:t> </a:t>
            </a:r>
            <a:r>
              <a:rPr lang="de-CH" b="1" dirty="0" err="1"/>
              <a:t>export</a:t>
            </a:r>
            <a:r>
              <a:rPr lang="de-CH" b="1" dirty="0"/>
              <a:t> potential </a:t>
            </a:r>
            <a:r>
              <a:rPr lang="de-CH" b="1" dirty="0" err="1"/>
              <a:t>required</a:t>
            </a:r>
            <a:r>
              <a:rPr lang="de-CH" b="1" dirty="0"/>
              <a:t> </a:t>
            </a:r>
            <a:r>
              <a:rPr lang="de-CH" b="1" dirty="0" err="1"/>
              <a:t>to</a:t>
            </a:r>
            <a:r>
              <a:rPr lang="de-CH" b="1" dirty="0"/>
              <a:t> </a:t>
            </a:r>
            <a:r>
              <a:rPr lang="de-CH" b="1" dirty="0" err="1"/>
              <a:t>fulfill</a:t>
            </a:r>
            <a:r>
              <a:rPr lang="de-CH" b="1" dirty="0"/>
              <a:t> </a:t>
            </a:r>
            <a:r>
              <a:rPr lang="de-CH" b="1" dirty="0" err="1"/>
              <a:t>the</a:t>
            </a:r>
            <a:r>
              <a:rPr lang="de-CH" b="1" dirty="0"/>
              <a:t> </a:t>
            </a:r>
            <a:r>
              <a:rPr lang="de-CH" b="1" dirty="0" err="1"/>
              <a:t>complete</a:t>
            </a:r>
            <a:r>
              <a:rPr lang="de-CH" b="1" dirty="0"/>
              <a:t> </a:t>
            </a:r>
            <a:r>
              <a:rPr lang="de-CH" b="1" dirty="0" err="1"/>
              <a:t>life</a:t>
            </a:r>
            <a:r>
              <a:rPr lang="de-CH" b="1" dirty="0"/>
              <a:t> </a:t>
            </a:r>
            <a:r>
              <a:rPr lang="de-CH" b="1" dirty="0" err="1"/>
              <a:t>cycle</a:t>
            </a:r>
            <a:r>
              <a:rPr lang="de-CH" b="1" dirty="0"/>
              <a:t> </a:t>
            </a:r>
            <a:r>
              <a:rPr lang="de-CH" b="1" dirty="0" err="1"/>
              <a:t>of</a:t>
            </a:r>
            <a:r>
              <a:rPr lang="de-CH" b="1" dirty="0"/>
              <a:t> a </a:t>
            </a:r>
            <a:r>
              <a:rPr lang="de-CH" b="1" dirty="0" err="1"/>
              <a:t>karyophilic</a:t>
            </a:r>
            <a:r>
              <a:rPr lang="de-CH" b="1" dirty="0"/>
              <a:t> </a:t>
            </a:r>
            <a:r>
              <a:rPr lang="de-CH" b="1" dirty="0" err="1"/>
              <a:t>virus</a:t>
            </a:r>
            <a:r>
              <a:rPr lang="de-CH" b="1" dirty="0"/>
              <a:t>.   </a:t>
            </a:r>
            <a:endParaRPr lang="en-US" b="1" dirty="0"/>
          </a:p>
          <a:p>
            <a:pPr algn="just"/>
            <a:endParaRPr lang="en-US" dirty="0"/>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Acknowledgements</a:t>
            </a:r>
            <a:endParaRPr lang="en-US" sz="2800" b="1" i="1" baseline="-25000" dirty="0">
              <a:solidFill>
                <a:schemeClr val="bg1"/>
              </a:solidFill>
              <a:latin typeface="+mj-lt"/>
            </a:endParaRPr>
          </a:p>
        </p:txBody>
      </p:sp>
      <p:pic>
        <p:nvPicPr>
          <p:cNvPr id="5" name="Picture 5" descr="C:\Users\Raphael\Desktop 4\CSL Mutant\team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591599"/>
            <a:ext cx="4186246" cy="2853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5589240"/>
            <a:ext cx="2304256" cy="90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107504" y="1167135"/>
            <a:ext cx="8136904" cy="461665"/>
          </a:xfrm>
          <a:prstGeom prst="rect">
            <a:avLst/>
          </a:prstGeom>
          <a:noFill/>
        </p:spPr>
        <p:txBody>
          <a:bodyPr wrap="square" rtlCol="0">
            <a:spAutoFit/>
          </a:bodyPr>
          <a:lstStyle/>
          <a:p>
            <a:r>
              <a:rPr lang="en-GB" sz="2400" b="1" i="1" dirty="0" smtClean="0"/>
              <a:t>It is a pleasure to thank those who made my thesis possible…</a:t>
            </a:r>
            <a:endParaRPr lang="en-GB" sz="2800" b="1" dirty="0" smtClean="0"/>
          </a:p>
        </p:txBody>
      </p:sp>
      <p:pic>
        <p:nvPicPr>
          <p:cNvPr id="9" name="Picture 1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95" y="5083105"/>
            <a:ext cx="1873917" cy="1442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feld 10"/>
          <p:cNvSpPr txBox="1"/>
          <p:nvPr/>
        </p:nvSpPr>
        <p:spPr>
          <a:xfrm>
            <a:off x="395536" y="1950720"/>
            <a:ext cx="2598596" cy="3395801"/>
          </a:xfrm>
          <a:prstGeom prst="rect">
            <a:avLst/>
          </a:prstGeom>
          <a:noFill/>
        </p:spPr>
        <p:txBody>
          <a:bodyPr wrap="none" rtlCol="0">
            <a:spAutoFit/>
          </a:bodyPr>
          <a:lstStyle/>
          <a:p>
            <a:pPr marL="285750" indent="-285750">
              <a:spcAft>
                <a:spcPts val="200"/>
              </a:spcAft>
              <a:buFont typeface="Wingdings" panose="05000000000000000000" pitchFamily="2" charset="2"/>
              <a:buChar char="Ø"/>
            </a:pPr>
            <a:r>
              <a:rPr lang="de-CH" dirty="0" smtClean="0"/>
              <a:t>Christoph Kempf</a:t>
            </a:r>
          </a:p>
          <a:p>
            <a:pPr marL="285750" indent="-285750">
              <a:spcAft>
                <a:spcPts val="200"/>
              </a:spcAft>
              <a:buFont typeface="Wingdings" panose="05000000000000000000" pitchFamily="2" charset="2"/>
              <a:buChar char="Ø"/>
            </a:pPr>
            <a:r>
              <a:rPr lang="de-CH" dirty="0" smtClean="0"/>
              <a:t>Carlos Ros</a:t>
            </a:r>
          </a:p>
          <a:p>
            <a:pPr marL="285750" indent="-285750">
              <a:spcAft>
                <a:spcPts val="200"/>
              </a:spcAft>
              <a:buFont typeface="Wingdings" panose="05000000000000000000" pitchFamily="2" charset="2"/>
              <a:buChar char="Ø"/>
            </a:pPr>
            <a:r>
              <a:rPr lang="de-CH" dirty="0" smtClean="0"/>
              <a:t>Nico Ruprecht</a:t>
            </a:r>
          </a:p>
          <a:p>
            <a:pPr marL="285750" indent="-285750">
              <a:spcAft>
                <a:spcPts val="200"/>
              </a:spcAft>
              <a:buFont typeface="Wingdings" panose="05000000000000000000" pitchFamily="2" charset="2"/>
              <a:buChar char="Ø"/>
            </a:pPr>
            <a:r>
              <a:rPr lang="de-CH" dirty="0" smtClean="0"/>
              <a:t>Remo </a:t>
            </a:r>
            <a:r>
              <a:rPr lang="de-CH" dirty="0" err="1" smtClean="0"/>
              <a:t>Leisi</a:t>
            </a:r>
            <a:endParaRPr lang="de-CH" dirty="0" smtClean="0"/>
          </a:p>
          <a:p>
            <a:pPr marL="285750" indent="-285750">
              <a:spcAft>
                <a:spcPts val="200"/>
              </a:spcAft>
              <a:buFont typeface="Wingdings" panose="05000000000000000000" pitchFamily="2" charset="2"/>
              <a:buChar char="Ø"/>
            </a:pPr>
            <a:r>
              <a:rPr lang="de-CH" dirty="0" smtClean="0"/>
              <a:t>Marcus von Nordheim</a:t>
            </a:r>
          </a:p>
          <a:p>
            <a:pPr marL="285750" indent="-285750">
              <a:spcAft>
                <a:spcPts val="200"/>
              </a:spcAft>
              <a:buFont typeface="Wingdings" panose="05000000000000000000" pitchFamily="2" charset="2"/>
              <a:buChar char="Ø"/>
            </a:pPr>
            <a:r>
              <a:rPr lang="de-CH" dirty="0" smtClean="0"/>
              <a:t>Michel </a:t>
            </a:r>
            <a:r>
              <a:rPr lang="de-CH" dirty="0" err="1" smtClean="0"/>
              <a:t>Boinay</a:t>
            </a:r>
            <a:endParaRPr lang="de-CH" dirty="0" smtClean="0"/>
          </a:p>
          <a:p>
            <a:pPr marL="285750" indent="-285750">
              <a:spcAft>
                <a:spcPts val="200"/>
              </a:spcAft>
              <a:buFont typeface="Wingdings" panose="05000000000000000000" pitchFamily="2" charset="2"/>
              <a:buChar char="Ø"/>
            </a:pPr>
            <a:r>
              <a:rPr lang="de-CH" dirty="0" smtClean="0"/>
              <a:t>Alessio </a:t>
            </a:r>
            <a:r>
              <a:rPr lang="de-CH" dirty="0" err="1" smtClean="0"/>
              <a:t>Loffreda</a:t>
            </a:r>
            <a:endParaRPr lang="de-CH" dirty="0" smtClean="0"/>
          </a:p>
          <a:p>
            <a:pPr marL="285750" indent="-285750">
              <a:spcAft>
                <a:spcPts val="200"/>
              </a:spcAft>
              <a:buFont typeface="Wingdings" panose="05000000000000000000" pitchFamily="2" charset="2"/>
              <a:buChar char="Ø"/>
            </a:pPr>
            <a:r>
              <a:rPr lang="de-CH" dirty="0" smtClean="0"/>
              <a:t>Aurélie </a:t>
            </a:r>
            <a:r>
              <a:rPr lang="de-CH" dirty="0" err="1" smtClean="0"/>
              <a:t>Allemann</a:t>
            </a:r>
            <a:endParaRPr lang="de-CH" dirty="0" smtClean="0"/>
          </a:p>
          <a:p>
            <a:pPr marL="285750" indent="-285750">
              <a:spcAft>
                <a:spcPts val="200"/>
              </a:spcAft>
              <a:buFont typeface="Wingdings" panose="05000000000000000000" pitchFamily="2" charset="2"/>
              <a:buChar char="Ø"/>
            </a:pPr>
            <a:r>
              <a:rPr lang="en-GB" dirty="0" err="1" smtClean="0"/>
              <a:t>Chiarina</a:t>
            </a:r>
            <a:r>
              <a:rPr lang="en-GB" dirty="0" smtClean="0"/>
              <a:t> </a:t>
            </a:r>
            <a:r>
              <a:rPr lang="en-GB" dirty="0"/>
              <a:t>Di </a:t>
            </a:r>
            <a:r>
              <a:rPr lang="en-GB" dirty="0" err="1" smtClean="0"/>
              <a:t>Tommaso</a:t>
            </a:r>
            <a:endParaRPr lang="en-GB" dirty="0" smtClean="0"/>
          </a:p>
          <a:p>
            <a:pPr marL="285750" indent="-285750">
              <a:spcAft>
                <a:spcPts val="200"/>
              </a:spcAft>
              <a:buFont typeface="Wingdings" panose="05000000000000000000" pitchFamily="2" charset="2"/>
              <a:buChar char="Ø"/>
            </a:pPr>
            <a:r>
              <a:rPr lang="en-GB" dirty="0" err="1" smtClean="0"/>
              <a:t>Seline</a:t>
            </a:r>
            <a:r>
              <a:rPr lang="en-GB" dirty="0" smtClean="0"/>
              <a:t> </a:t>
            </a:r>
            <a:r>
              <a:rPr lang="en-GB" dirty="0" err="1"/>
              <a:t>Zürcher</a:t>
            </a:r>
            <a:endParaRPr lang="en-GB" dirty="0"/>
          </a:p>
          <a:p>
            <a:pPr marL="285750" indent="-285750">
              <a:buFont typeface="Wingdings" panose="05000000000000000000" pitchFamily="2" charset="2"/>
              <a:buChar char="Ø"/>
            </a:pPr>
            <a:endParaRPr lang="en-US" dirty="0"/>
          </a:p>
        </p:txBody>
      </p:sp>
      <p:sp>
        <p:nvSpPr>
          <p:cNvPr id="12" name="Textfeld 11"/>
          <p:cNvSpPr txBox="1"/>
          <p:nvPr/>
        </p:nvSpPr>
        <p:spPr>
          <a:xfrm>
            <a:off x="2955925" y="1950720"/>
            <a:ext cx="2297039" cy="974626"/>
          </a:xfrm>
          <a:prstGeom prst="rect">
            <a:avLst/>
          </a:prstGeom>
          <a:noFill/>
        </p:spPr>
        <p:txBody>
          <a:bodyPr wrap="none" rtlCol="0">
            <a:spAutoFit/>
          </a:bodyPr>
          <a:lstStyle/>
          <a:p>
            <a:pPr marL="285750" indent="-285750">
              <a:spcAft>
                <a:spcPts val="200"/>
              </a:spcAft>
              <a:buFont typeface="Wingdings" panose="05000000000000000000" pitchFamily="2" charset="2"/>
              <a:buChar char="Ø"/>
            </a:pPr>
            <a:r>
              <a:rPr lang="de-CH" dirty="0" smtClean="0"/>
              <a:t>Achim Stocker</a:t>
            </a:r>
          </a:p>
          <a:p>
            <a:pPr marL="285750" indent="-285750">
              <a:spcAft>
                <a:spcPts val="200"/>
              </a:spcAft>
              <a:buFont typeface="Wingdings" panose="05000000000000000000" pitchFamily="2" charset="2"/>
              <a:buChar char="Ø"/>
            </a:pPr>
            <a:r>
              <a:rPr lang="de-CH" dirty="0" smtClean="0"/>
              <a:t>Walter </a:t>
            </a:r>
            <a:r>
              <a:rPr lang="de-CH" dirty="0" err="1" smtClean="0"/>
              <a:t>Aeschimann</a:t>
            </a:r>
            <a:endParaRPr lang="en-GB" dirty="0"/>
          </a:p>
          <a:p>
            <a:pPr marL="285750" indent="-285750">
              <a:buFont typeface="Wingdings" panose="05000000000000000000" pitchFamily="2" charset="2"/>
              <a:buChar char="Ø"/>
            </a:pPr>
            <a:endParaRPr lang="en-US" dirty="0"/>
          </a:p>
        </p:txBody>
      </p:sp>
      <p:sp>
        <p:nvSpPr>
          <p:cNvPr id="13" name="Textfeld 12"/>
          <p:cNvSpPr txBox="1"/>
          <p:nvPr/>
        </p:nvSpPr>
        <p:spPr>
          <a:xfrm>
            <a:off x="6084168" y="1950720"/>
            <a:ext cx="3574774" cy="2185214"/>
          </a:xfrm>
          <a:prstGeom prst="rect">
            <a:avLst/>
          </a:prstGeom>
          <a:noFill/>
        </p:spPr>
        <p:txBody>
          <a:bodyPr wrap="square" rtlCol="0">
            <a:spAutoFit/>
          </a:bodyPr>
          <a:lstStyle/>
          <a:p>
            <a:pPr marL="285750" indent="-285750">
              <a:spcAft>
                <a:spcPts val="200"/>
              </a:spcAft>
              <a:buFont typeface="Wingdings" panose="05000000000000000000" pitchFamily="2" charset="2"/>
              <a:buChar char="Ø"/>
            </a:pPr>
            <a:r>
              <a:rPr lang="de-CH" dirty="0" smtClean="0"/>
              <a:t>José María </a:t>
            </a:r>
            <a:r>
              <a:rPr lang="de-CH" dirty="0" err="1" smtClean="0"/>
              <a:t>Almendral</a:t>
            </a:r>
            <a:endParaRPr lang="de-CH" dirty="0" smtClean="0"/>
          </a:p>
          <a:p>
            <a:pPr marL="285750" indent="-285750">
              <a:spcAft>
                <a:spcPts val="200"/>
              </a:spcAft>
              <a:buFont typeface="Wingdings" panose="05000000000000000000" pitchFamily="2" charset="2"/>
              <a:buChar char="Ø"/>
            </a:pPr>
            <a:r>
              <a:rPr lang="en-US" dirty="0" smtClean="0"/>
              <a:t>Carlos Dominguez Redondo</a:t>
            </a:r>
          </a:p>
          <a:p>
            <a:pPr marL="285750" indent="-285750">
              <a:spcAft>
                <a:spcPts val="200"/>
              </a:spcAft>
              <a:buFont typeface="Wingdings" panose="05000000000000000000" pitchFamily="2" charset="2"/>
              <a:buChar char="Ø"/>
            </a:pPr>
            <a:r>
              <a:rPr lang="en-US" dirty="0"/>
              <a:t>Jon Gil </a:t>
            </a:r>
            <a:r>
              <a:rPr lang="en-US" dirty="0" err="1" smtClean="0"/>
              <a:t>Ranedo</a:t>
            </a:r>
            <a:endParaRPr lang="en-US" dirty="0" smtClean="0"/>
          </a:p>
          <a:p>
            <a:pPr marL="285750" indent="-285750">
              <a:spcAft>
                <a:spcPts val="200"/>
              </a:spcAft>
              <a:buFont typeface="Wingdings" panose="05000000000000000000" pitchFamily="2" charset="2"/>
              <a:buChar char="Ø"/>
            </a:pPr>
            <a:r>
              <a:rPr lang="en-US" dirty="0"/>
              <a:t>Josefa González </a:t>
            </a:r>
            <a:r>
              <a:rPr lang="en-US" dirty="0" err="1" smtClean="0"/>
              <a:t>Nicolás</a:t>
            </a:r>
            <a:endParaRPr lang="en-US" dirty="0" smtClean="0"/>
          </a:p>
          <a:p>
            <a:pPr marL="285750" indent="-285750">
              <a:spcAft>
                <a:spcPts val="200"/>
              </a:spcAft>
              <a:buFont typeface="Wingdings" panose="05000000000000000000" pitchFamily="2" charset="2"/>
              <a:buChar char="Ø"/>
            </a:pPr>
            <a:r>
              <a:rPr lang="en-US" dirty="0"/>
              <a:t>Marta Pérez </a:t>
            </a:r>
            <a:r>
              <a:rPr lang="en-US" dirty="0" err="1" smtClean="0"/>
              <a:t>Illana</a:t>
            </a:r>
            <a:endParaRPr lang="en-US" dirty="0"/>
          </a:p>
          <a:p>
            <a:pPr marL="285750" indent="-285750">
              <a:spcAft>
                <a:spcPts val="200"/>
              </a:spcAft>
              <a:buFont typeface="Wingdings" panose="05000000000000000000" pitchFamily="2" charset="2"/>
              <a:buChar char="Ø"/>
            </a:pPr>
            <a:r>
              <a:rPr lang="en-US" dirty="0" err="1" smtClean="0"/>
              <a:t>Aroa</a:t>
            </a:r>
            <a:r>
              <a:rPr lang="en-US" dirty="0" smtClean="0"/>
              <a:t> </a:t>
            </a:r>
            <a:r>
              <a:rPr lang="en-US" dirty="0"/>
              <a:t>Tato de </a:t>
            </a:r>
            <a:r>
              <a:rPr lang="en-US" dirty="0" smtClean="0"/>
              <a:t>la Torre</a:t>
            </a:r>
            <a:endParaRPr lang="en-GB" i="1" dirty="0"/>
          </a:p>
          <a:p>
            <a:pPr marL="285750" indent="-285750">
              <a:buFont typeface="Wingdings" panose="05000000000000000000" pitchFamily="2" charset="2"/>
              <a:buChar char="Ø"/>
            </a:pPr>
            <a:endParaRPr lang="en-US" dirty="0"/>
          </a:p>
        </p:txBody>
      </p:sp>
      <p:pic>
        <p:nvPicPr>
          <p:cNvPr id="3" name="Picture 3"/>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www.uam.es/personal_pdi/ciencias/jcuevas/FOTOS/logo_uam.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4979" y="4756943"/>
            <a:ext cx="2857501" cy="97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1028" name="Picture 4" descr="https://encrypted-tbn2.gstatic.com/images?q=tbn:ANd9GcT4yrf_BXpsUSH1KbsbHPJA8eI8HifOBBrPKQMcnt5Rh-Xu75Dd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6176" y="4509120"/>
            <a:ext cx="2376000" cy="237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Vast Diversity of Viruses</a:t>
            </a:r>
            <a:endParaRPr lang="en-US" sz="2800" b="1" dirty="0">
              <a:solidFill>
                <a:schemeClr val="bg1"/>
              </a:solidFill>
              <a:latin typeface="+mj-lt"/>
            </a:endParaRPr>
          </a:p>
        </p:txBody>
      </p:sp>
      <p:grpSp>
        <p:nvGrpSpPr>
          <p:cNvPr id="9" name="Gruppieren 8"/>
          <p:cNvGrpSpPr/>
          <p:nvPr/>
        </p:nvGrpSpPr>
        <p:grpSpPr>
          <a:xfrm>
            <a:off x="78245" y="930738"/>
            <a:ext cx="4345841" cy="5810630"/>
            <a:chOff x="78245" y="949581"/>
            <a:chExt cx="4345841" cy="5810630"/>
          </a:xfrm>
        </p:grpSpPr>
        <p:pic>
          <p:nvPicPr>
            <p:cNvPr id="1026" name="Picture 2" descr="http://4.bp.blogspot.com/-cf4R_c_3pYM/VVDYRNvjogI/AAAAAAAAQGQ/2Sxy98I9kMg/s1600/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625" y="964211"/>
              <a:ext cx="4320461" cy="57960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rot="16200000">
              <a:off x="3359276" y="1934952"/>
              <a:ext cx="504000" cy="162000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hteck 6"/>
            <p:cNvSpPr/>
            <p:nvPr/>
          </p:nvSpPr>
          <p:spPr>
            <a:xfrm>
              <a:off x="337016" y="986156"/>
              <a:ext cx="2458800" cy="1944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1144876" y="949581"/>
              <a:ext cx="792088" cy="261610"/>
            </a:xfrm>
            <a:prstGeom prst="rect">
              <a:avLst/>
            </a:prstGeom>
            <a:noFill/>
          </p:spPr>
          <p:txBody>
            <a:bodyPr wrap="square" rtlCol="0">
              <a:spAutoFit/>
            </a:bodyPr>
            <a:lstStyle/>
            <a:p>
              <a:pPr algn="ctr"/>
              <a:r>
                <a:rPr lang="de-CH" sz="1100" b="1" dirty="0" err="1" smtClean="0">
                  <a:solidFill>
                    <a:schemeClr val="bg1"/>
                  </a:solidFill>
                </a:rPr>
                <a:t>Enveloped</a:t>
              </a:r>
              <a:endParaRPr lang="en-US" sz="1100" b="1" dirty="0">
                <a:solidFill>
                  <a:schemeClr val="bg1"/>
                </a:solidFill>
              </a:endParaRPr>
            </a:p>
          </p:txBody>
        </p:sp>
        <p:sp>
          <p:nvSpPr>
            <p:cNvPr id="11" name="Rechteck 10"/>
            <p:cNvSpPr/>
            <p:nvPr/>
          </p:nvSpPr>
          <p:spPr>
            <a:xfrm>
              <a:off x="2809517" y="986156"/>
              <a:ext cx="1591200" cy="194400"/>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3074462" y="949581"/>
              <a:ext cx="1080120" cy="261610"/>
            </a:xfrm>
            <a:prstGeom prst="rect">
              <a:avLst/>
            </a:prstGeom>
            <a:noFill/>
          </p:spPr>
          <p:txBody>
            <a:bodyPr wrap="square" rtlCol="0">
              <a:spAutoFit/>
            </a:bodyPr>
            <a:lstStyle/>
            <a:p>
              <a:pPr algn="ctr"/>
              <a:r>
                <a:rPr lang="de-CH" sz="1100" b="1" dirty="0" smtClean="0">
                  <a:solidFill>
                    <a:schemeClr val="bg1"/>
                  </a:solidFill>
                </a:rPr>
                <a:t>Non-</a:t>
              </a:r>
              <a:r>
                <a:rPr lang="de-CH" sz="1100" b="1" dirty="0" err="1" smtClean="0">
                  <a:solidFill>
                    <a:schemeClr val="bg1"/>
                  </a:solidFill>
                </a:rPr>
                <a:t>Enveloped</a:t>
              </a:r>
              <a:endParaRPr lang="en-US" sz="1100" b="1" dirty="0">
                <a:solidFill>
                  <a:schemeClr val="bg1"/>
                </a:solidFill>
              </a:endParaRPr>
            </a:p>
          </p:txBody>
        </p:sp>
        <p:sp>
          <p:nvSpPr>
            <p:cNvPr id="13" name="Rechteck 12"/>
            <p:cNvSpPr/>
            <p:nvPr/>
          </p:nvSpPr>
          <p:spPr>
            <a:xfrm rot="16200000">
              <a:off x="-668065" y="1991549"/>
              <a:ext cx="1774800" cy="194400"/>
            </a:xfrm>
            <a:prstGeom prst="rect">
              <a:avLst/>
            </a:prstGeom>
            <a:gradFill flip="none" rotWithShape="1">
              <a:gsLst>
                <a:gs pos="0">
                  <a:srgbClr val="9966FF">
                    <a:shade val="30000"/>
                    <a:satMod val="115000"/>
                  </a:srgbClr>
                </a:gs>
                <a:gs pos="50000">
                  <a:srgbClr val="9966FF">
                    <a:shade val="67500"/>
                    <a:satMod val="115000"/>
                  </a:srgbClr>
                </a:gs>
                <a:gs pos="100000">
                  <a:srgbClr val="9966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rot="16200000">
              <a:off x="-1647266" y="4757907"/>
              <a:ext cx="3733200" cy="194400"/>
            </a:xfrm>
            <a:prstGeom prst="rect">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rot="16200000">
              <a:off x="-186994" y="1943314"/>
              <a:ext cx="792088" cy="261610"/>
            </a:xfrm>
            <a:prstGeom prst="rect">
              <a:avLst/>
            </a:prstGeom>
            <a:noFill/>
          </p:spPr>
          <p:txBody>
            <a:bodyPr wrap="square" rtlCol="0">
              <a:spAutoFit/>
            </a:bodyPr>
            <a:lstStyle/>
            <a:p>
              <a:pPr algn="ctr"/>
              <a:r>
                <a:rPr lang="de-CH" sz="1100" b="1" dirty="0" smtClean="0">
                  <a:solidFill>
                    <a:schemeClr val="bg1"/>
                  </a:solidFill>
                </a:rPr>
                <a:t>DNA</a:t>
              </a:r>
              <a:endParaRPr lang="en-US" sz="1100" b="1" dirty="0">
                <a:solidFill>
                  <a:schemeClr val="bg1"/>
                </a:solidFill>
              </a:endParaRPr>
            </a:p>
          </p:txBody>
        </p:sp>
        <p:sp>
          <p:nvSpPr>
            <p:cNvPr id="16" name="Textfeld 15"/>
            <p:cNvSpPr txBox="1"/>
            <p:nvPr/>
          </p:nvSpPr>
          <p:spPr>
            <a:xfrm rot="16200000">
              <a:off x="-176710" y="4724302"/>
              <a:ext cx="792088" cy="261610"/>
            </a:xfrm>
            <a:prstGeom prst="rect">
              <a:avLst/>
            </a:prstGeom>
            <a:noFill/>
          </p:spPr>
          <p:txBody>
            <a:bodyPr wrap="square" rtlCol="0">
              <a:spAutoFit/>
            </a:bodyPr>
            <a:lstStyle/>
            <a:p>
              <a:pPr algn="ctr"/>
              <a:r>
                <a:rPr lang="de-CH" sz="1100" b="1" dirty="0" smtClean="0">
                  <a:solidFill>
                    <a:schemeClr val="bg1"/>
                  </a:solidFill>
                </a:rPr>
                <a:t>RNA</a:t>
              </a:r>
              <a:endParaRPr lang="en-US" sz="1100" b="1" dirty="0">
                <a:solidFill>
                  <a:schemeClr val="bg1"/>
                </a:solidFill>
              </a:endParaRPr>
            </a:p>
          </p:txBody>
        </p:sp>
      </p:grpSp>
      <p:sp>
        <p:nvSpPr>
          <p:cNvPr id="10" name="Rechteck 9"/>
          <p:cNvSpPr/>
          <p:nvPr/>
        </p:nvSpPr>
        <p:spPr>
          <a:xfrm>
            <a:off x="4788024" y="1076425"/>
            <a:ext cx="2664296" cy="584775"/>
          </a:xfrm>
          <a:prstGeom prst="rect">
            <a:avLst/>
          </a:prstGeom>
        </p:spPr>
        <p:txBody>
          <a:bodyPr wrap="square">
            <a:spAutoFit/>
          </a:bodyPr>
          <a:lstStyle/>
          <a:p>
            <a:r>
              <a:rPr lang="en-US" sz="1600" b="1" dirty="0"/>
              <a:t>International Committee on </a:t>
            </a:r>
            <a:endParaRPr lang="en-US" sz="1600" b="1" dirty="0" smtClean="0"/>
          </a:p>
          <a:p>
            <a:r>
              <a:rPr lang="en-US" sz="1600" b="1" dirty="0" smtClean="0"/>
              <a:t>Taxonomy </a:t>
            </a:r>
            <a:r>
              <a:rPr lang="en-US" sz="1600" b="1" dirty="0"/>
              <a:t>of Viruses (ICTV</a:t>
            </a:r>
            <a:r>
              <a:rPr lang="en-US" sz="1600" b="1" dirty="0" smtClean="0"/>
              <a:t>)</a:t>
            </a:r>
            <a:endParaRPr lang="en-US" sz="1600" b="1" dirty="0"/>
          </a:p>
        </p:txBody>
      </p:sp>
      <p:sp>
        <p:nvSpPr>
          <p:cNvPr id="20" name="Rechteck 19"/>
          <p:cNvSpPr/>
          <p:nvPr/>
        </p:nvSpPr>
        <p:spPr>
          <a:xfrm>
            <a:off x="5018473" y="1724497"/>
            <a:ext cx="3600400" cy="1762021"/>
          </a:xfrm>
          <a:prstGeom prst="rect">
            <a:avLst/>
          </a:prstGeom>
        </p:spPr>
        <p:txBody>
          <a:bodyPr wrap="square">
            <a:spAutoFit/>
          </a:bodyPr>
          <a:lstStyle/>
          <a:p>
            <a:pPr marL="285750" indent="-285750">
              <a:spcAft>
                <a:spcPts val="300"/>
              </a:spcAft>
              <a:buFont typeface="Wingdings" panose="05000000000000000000" pitchFamily="2" charset="2"/>
              <a:buChar char="Ø"/>
            </a:pPr>
            <a:r>
              <a:rPr lang="de-CH" sz="1600" b="1" dirty="0" err="1" smtClean="0">
                <a:solidFill>
                  <a:schemeClr val="tx1">
                    <a:lumMod val="50000"/>
                    <a:lumOff val="50000"/>
                  </a:schemeClr>
                </a:solidFill>
              </a:rPr>
              <a:t>Phenotypic</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characteristics</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err="1" smtClean="0">
                <a:solidFill>
                  <a:schemeClr val="tx1">
                    <a:lumMod val="50000"/>
                    <a:lumOff val="50000"/>
                  </a:schemeClr>
                </a:solidFill>
              </a:rPr>
              <a:t>Morphology</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err="1" smtClean="0">
                <a:solidFill>
                  <a:schemeClr val="tx1">
                    <a:lumMod val="50000"/>
                    <a:lumOff val="50000"/>
                  </a:schemeClr>
                </a:solidFill>
              </a:rPr>
              <a:t>Nucleic</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acid</a:t>
            </a:r>
            <a:r>
              <a:rPr lang="de-CH" sz="1600" b="1" dirty="0" smtClean="0">
                <a:solidFill>
                  <a:schemeClr val="tx1">
                    <a:lumMod val="50000"/>
                    <a:lumOff val="50000"/>
                  </a:schemeClr>
                </a:solidFill>
              </a:rPr>
              <a:t> type</a:t>
            </a: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Mode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replication</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Host </a:t>
            </a:r>
            <a:r>
              <a:rPr lang="de-CH" sz="1600" b="1" dirty="0" err="1" smtClean="0">
                <a:solidFill>
                  <a:schemeClr val="tx1">
                    <a:lumMod val="50000"/>
                    <a:lumOff val="50000"/>
                  </a:schemeClr>
                </a:solidFill>
              </a:rPr>
              <a:t>organisms</a:t>
            </a:r>
            <a:r>
              <a:rPr lang="de-CH" sz="1600" b="1" dirty="0" smtClean="0">
                <a:solidFill>
                  <a:schemeClr val="tx1">
                    <a:lumMod val="50000"/>
                    <a:lumOff val="50000"/>
                  </a:schemeClr>
                </a:solidFill>
              </a:rPr>
              <a:t> </a:t>
            </a: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Type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disease</a:t>
            </a:r>
            <a:endParaRPr lang="de-CH" sz="1600" b="1" dirty="0" smtClean="0">
              <a:solidFill>
                <a:schemeClr val="tx1">
                  <a:lumMod val="50000"/>
                  <a:lumOff val="50000"/>
                </a:schemeClr>
              </a:solidFill>
            </a:endParaRPr>
          </a:p>
        </p:txBody>
      </p:sp>
      <p:sp>
        <p:nvSpPr>
          <p:cNvPr id="21" name="Rechteck 20"/>
          <p:cNvSpPr/>
          <p:nvPr/>
        </p:nvSpPr>
        <p:spPr>
          <a:xfrm>
            <a:off x="4788024" y="3740721"/>
            <a:ext cx="2664296" cy="338554"/>
          </a:xfrm>
          <a:prstGeom prst="rect">
            <a:avLst/>
          </a:prstGeom>
        </p:spPr>
        <p:txBody>
          <a:bodyPr wrap="square">
            <a:spAutoFit/>
          </a:bodyPr>
          <a:lstStyle/>
          <a:p>
            <a:r>
              <a:rPr lang="de-CH" sz="1600" b="1" dirty="0" smtClean="0"/>
              <a:t>Baltimore </a:t>
            </a:r>
            <a:r>
              <a:rPr lang="de-CH" sz="1600" b="1" dirty="0" err="1" smtClean="0"/>
              <a:t>Classification</a:t>
            </a:r>
            <a:endParaRPr lang="en-US" sz="1600" b="1" dirty="0"/>
          </a:p>
        </p:txBody>
      </p:sp>
      <p:sp>
        <p:nvSpPr>
          <p:cNvPr id="22" name="Rechteck 21"/>
          <p:cNvSpPr/>
          <p:nvPr/>
        </p:nvSpPr>
        <p:spPr>
          <a:xfrm>
            <a:off x="5018473" y="4151283"/>
            <a:ext cx="3600400" cy="338554"/>
          </a:xfrm>
          <a:prstGeom prst="rect">
            <a:avLst/>
          </a:prstGeom>
        </p:spPr>
        <p:txBody>
          <a:bodyPr wrap="square">
            <a:spAutoFit/>
          </a:bodyPr>
          <a:lstStyle/>
          <a:p>
            <a:pPr marL="285750" indent="-285750">
              <a:spcAft>
                <a:spcPts val="300"/>
              </a:spcAft>
              <a:buFont typeface="Wingdings" panose="05000000000000000000" pitchFamily="2" charset="2"/>
              <a:buChar char="Ø"/>
            </a:pPr>
            <a:r>
              <a:rPr lang="de-CH" sz="1600" b="1" dirty="0" err="1" smtClean="0">
                <a:solidFill>
                  <a:schemeClr val="tx1">
                    <a:lumMod val="50000"/>
                    <a:lumOff val="50000"/>
                  </a:schemeClr>
                </a:solidFill>
              </a:rPr>
              <a:t>Mechanism</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mRNA</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production</a:t>
            </a:r>
            <a:endParaRPr lang="de-CH" sz="1600" b="1" dirty="0" smtClean="0">
              <a:solidFill>
                <a:schemeClr val="tx1">
                  <a:lumMod val="50000"/>
                  <a:lumOff val="50000"/>
                </a:schemeClr>
              </a:solidFill>
            </a:endParaRPr>
          </a:p>
        </p:txBody>
      </p:sp>
      <p:pic>
        <p:nvPicPr>
          <p:cNvPr id="24" name="Picture 3"/>
          <p:cNvPicPr>
            <a:picLocks noChangeAspect="1" noChangeArrowheads="1"/>
          </p:cNvPicPr>
          <p:nvPr/>
        </p:nvPicPr>
        <p:blipFill rotWithShape="1">
          <a:blip r:embed="rId6">
            <a:clrChange>
              <a:clrFrom>
                <a:srgbClr val="E6E6E6"/>
              </a:clrFrom>
              <a:clrTo>
                <a:srgbClr val="E6E6E6">
                  <a:alpha val="0"/>
                </a:srgbClr>
              </a:clrTo>
            </a:clrChange>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E6E6E6"/>
              </a:clrFrom>
              <a:clrTo>
                <a:srgbClr val="E6E6E6">
                  <a:alpha val="0"/>
                </a:srgbClr>
              </a:clrTo>
            </a:clrChange>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932006" y="1475656"/>
            <a:ext cx="576064" cy="276999"/>
          </a:xfrm>
          <a:prstGeom prst="rect">
            <a:avLst/>
          </a:prstGeom>
          <a:noFill/>
        </p:spPr>
        <p:txBody>
          <a:bodyPr wrap="square" rtlCol="0">
            <a:spAutoFit/>
          </a:bodyPr>
          <a:lstStyle/>
          <a:p>
            <a:r>
              <a:rPr lang="de-CH" sz="1200" b="1" smtClean="0">
                <a:cs typeface="Arial" panose="020B0604020202020204" pitchFamily="34" charset="0"/>
              </a:rPr>
              <a:t>5 min</a:t>
            </a:r>
            <a:endParaRPr lang="en-GB" sz="1200" b="1">
              <a:cs typeface="Arial" panose="020B0604020202020204" pitchFamily="34" charset="0"/>
            </a:endParaRPr>
          </a:p>
        </p:txBody>
      </p:sp>
      <p:sp>
        <p:nvSpPr>
          <p:cNvPr id="5" name="Textfeld 4"/>
          <p:cNvSpPr txBox="1"/>
          <p:nvPr/>
        </p:nvSpPr>
        <p:spPr>
          <a:xfrm>
            <a:off x="1932006" y="2723645"/>
            <a:ext cx="576064" cy="276999"/>
          </a:xfrm>
          <a:prstGeom prst="rect">
            <a:avLst/>
          </a:prstGeom>
          <a:noFill/>
        </p:spPr>
        <p:txBody>
          <a:bodyPr wrap="square" rtlCol="0">
            <a:spAutoFit/>
          </a:bodyPr>
          <a:lstStyle/>
          <a:p>
            <a:r>
              <a:rPr lang="de-CH" sz="1200" b="1" smtClean="0">
                <a:cs typeface="Arial" panose="020B0604020202020204" pitchFamily="34" charset="0"/>
              </a:rPr>
              <a:t>6 h</a:t>
            </a:r>
            <a:endParaRPr lang="en-GB" sz="1200" b="1">
              <a:cs typeface="Arial" panose="020B0604020202020204" pitchFamily="34" charset="0"/>
            </a:endParaRPr>
          </a:p>
        </p:txBody>
      </p:sp>
      <p:sp>
        <p:nvSpPr>
          <p:cNvPr id="6" name="Textfeld 5"/>
          <p:cNvSpPr txBox="1"/>
          <p:nvPr/>
        </p:nvSpPr>
        <p:spPr>
          <a:xfrm>
            <a:off x="1932006" y="4036140"/>
            <a:ext cx="700161" cy="461665"/>
          </a:xfrm>
          <a:prstGeom prst="rect">
            <a:avLst/>
          </a:prstGeom>
          <a:noFill/>
        </p:spPr>
        <p:txBody>
          <a:bodyPr wrap="square" rtlCol="0">
            <a:spAutoFit/>
          </a:bodyPr>
          <a:lstStyle/>
          <a:p>
            <a:r>
              <a:rPr lang="de-CH" sz="1200" b="1" dirty="0" smtClean="0">
                <a:cs typeface="Arial" panose="020B0604020202020204" pitchFamily="34" charset="0"/>
              </a:rPr>
              <a:t>6 h </a:t>
            </a:r>
          </a:p>
          <a:p>
            <a:r>
              <a:rPr lang="de-CH" sz="1200" b="1" dirty="0" smtClean="0">
                <a:cs typeface="Arial" panose="020B0604020202020204" pitchFamily="34" charset="0"/>
              </a:rPr>
              <a:t>+ BafA</a:t>
            </a:r>
            <a:r>
              <a:rPr lang="de-CH" sz="1200" b="1" baseline="-25000" dirty="0" smtClean="0">
                <a:cs typeface="Arial" panose="020B0604020202020204" pitchFamily="34" charset="0"/>
              </a:rPr>
              <a:t>1</a:t>
            </a:r>
            <a:endParaRPr lang="en-GB" sz="1200" b="1" baseline="-25000" dirty="0">
              <a:cs typeface="Arial" panose="020B0604020202020204" pitchFamily="34" charset="0"/>
            </a:endParaRPr>
          </a:p>
        </p:txBody>
      </p:sp>
      <p:cxnSp>
        <p:nvCxnSpPr>
          <p:cNvPr id="7" name="Gerade Verbindung 6"/>
          <p:cNvCxnSpPr/>
          <p:nvPr/>
        </p:nvCxnSpPr>
        <p:spPr>
          <a:xfrm>
            <a:off x="1769511" y="1491950"/>
            <a:ext cx="0" cy="3402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1636692" y="1491056"/>
            <a:ext cx="0" cy="3402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9" name="Picture 2" descr="C:\Users\Raphael\Desktop 4\Temporary Export Files\WT 5 h Internalization + BA.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3924208"/>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Raphael\Desktop 4\Temporary Export Files\5 h Internalization.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2645996"/>
            <a:ext cx="168320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Raphael\Desktop 4\Temporary Export Files\5 min Internalization.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1367784"/>
            <a:ext cx="1687645" cy="126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2"/>
          <p:cNvSpPr txBox="1"/>
          <p:nvPr/>
        </p:nvSpPr>
        <p:spPr>
          <a:xfrm>
            <a:off x="1341365" y="1266466"/>
            <a:ext cx="460382" cy="246221"/>
          </a:xfrm>
          <a:prstGeom prst="rect">
            <a:avLst/>
          </a:prstGeom>
          <a:noFill/>
        </p:spPr>
        <p:txBody>
          <a:bodyPr wrap="none" rtlCol="0">
            <a:spAutoFit/>
          </a:bodyPr>
          <a:lstStyle/>
          <a:p>
            <a:r>
              <a:rPr lang="fr-CH" sz="1000" b="1" dirty="0" smtClean="0"/>
              <a:t>FC-P</a:t>
            </a:r>
            <a:r>
              <a:rPr lang="fr-CH" sz="1000" b="1" baseline="-25000" dirty="0" smtClean="0"/>
              <a:t>1</a:t>
            </a:r>
            <a:endParaRPr lang="en-GB" sz="1000" b="1" baseline="-25000" dirty="0"/>
          </a:p>
        </p:txBody>
      </p:sp>
      <p:sp>
        <p:nvSpPr>
          <p:cNvPr id="13" name="TextBox 13"/>
          <p:cNvSpPr txBox="1"/>
          <p:nvPr/>
        </p:nvSpPr>
        <p:spPr>
          <a:xfrm>
            <a:off x="1672612" y="1266466"/>
            <a:ext cx="460382" cy="246221"/>
          </a:xfrm>
          <a:prstGeom prst="rect">
            <a:avLst/>
          </a:prstGeom>
          <a:noFill/>
        </p:spPr>
        <p:txBody>
          <a:bodyPr wrap="none" rtlCol="0">
            <a:spAutoFit/>
          </a:bodyPr>
          <a:lstStyle/>
          <a:p>
            <a:r>
              <a:rPr lang="fr-CH" sz="1000" b="1" smtClean="0"/>
              <a:t>FC-P</a:t>
            </a:r>
            <a:r>
              <a:rPr lang="fr-CH" sz="1000" b="1" baseline="-25000"/>
              <a:t>2</a:t>
            </a:r>
            <a:endParaRPr lang="en-GB" sz="1000" b="1" baseline="-25000"/>
          </a:p>
        </p:txBody>
      </p:sp>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643" y="4877614"/>
            <a:ext cx="2453531" cy="158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5809317" y="5627457"/>
            <a:ext cx="2867139" cy="707886"/>
          </a:xfrm>
          <a:prstGeom prst="rect">
            <a:avLst/>
          </a:prstGeom>
          <a:noFill/>
        </p:spPr>
        <p:txBody>
          <a:bodyPr wrap="square" rtlCol="0">
            <a:spAutoFit/>
          </a:bodyPr>
          <a:lstStyle/>
          <a:p>
            <a:r>
              <a:rPr lang="en-US" sz="800" b="1" dirty="0"/>
              <a:t>Mani B, </a:t>
            </a:r>
            <a:r>
              <a:rPr lang="en-US" sz="800" b="1" dirty="0" err="1"/>
              <a:t>Baltzer</a:t>
            </a:r>
            <a:r>
              <a:rPr lang="en-US" sz="800" b="1" dirty="0"/>
              <a:t> C, Valle N, </a:t>
            </a:r>
            <a:r>
              <a:rPr lang="en-US" sz="800" b="1" dirty="0" err="1"/>
              <a:t>Almendral</a:t>
            </a:r>
            <a:r>
              <a:rPr lang="en-US" sz="800" b="1" dirty="0"/>
              <a:t> JM, </a:t>
            </a:r>
            <a:r>
              <a:rPr lang="en-US" sz="800" b="1" dirty="0" err="1"/>
              <a:t>Kempf</a:t>
            </a:r>
            <a:r>
              <a:rPr lang="en-US" sz="800" b="1" dirty="0"/>
              <a:t> C, </a:t>
            </a:r>
            <a:r>
              <a:rPr lang="en-US" sz="800" b="1" dirty="0" err="1"/>
              <a:t>Ros</a:t>
            </a:r>
            <a:r>
              <a:rPr lang="en-US" sz="800" b="1" dirty="0"/>
              <a:t> C. </a:t>
            </a:r>
            <a:r>
              <a:rPr lang="en-US" sz="800" dirty="0"/>
              <a:t>Low pH-dependent endosomal processing of the incoming parvovirus minute virus of mice </a:t>
            </a:r>
            <a:r>
              <a:rPr lang="en-US" sz="800" dirty="0" err="1"/>
              <a:t>virion</a:t>
            </a:r>
            <a:r>
              <a:rPr lang="en-US" sz="800" dirty="0"/>
              <a:t> leads to externalization of the VP1 N-terminal sequence (N-VP1), N-VP2 cleavage, and </a:t>
            </a:r>
            <a:r>
              <a:rPr lang="en-US" sz="800" dirty="0" err="1"/>
              <a:t>uncoating</a:t>
            </a:r>
            <a:r>
              <a:rPr lang="en-US" sz="800" dirty="0"/>
              <a:t> of the full-length genome. </a:t>
            </a:r>
            <a:r>
              <a:rPr lang="en-US" sz="800" i="1" dirty="0"/>
              <a:t>J </a:t>
            </a:r>
            <a:r>
              <a:rPr lang="en-US" sz="800" i="1" dirty="0" err="1"/>
              <a:t>Virol</a:t>
            </a:r>
            <a:r>
              <a:rPr lang="en-US" sz="800" i="1" dirty="0"/>
              <a:t>. </a:t>
            </a:r>
            <a:r>
              <a:rPr lang="en-US" sz="800" dirty="0"/>
              <a:t>2006 Jan;80(2):1015-24.</a:t>
            </a:r>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611560" y="4941168"/>
            <a:ext cx="4536504" cy="646331"/>
          </a:xfrm>
          <a:prstGeom prst="rect">
            <a:avLst/>
          </a:prstGeom>
          <a:noFill/>
        </p:spPr>
        <p:txBody>
          <a:bodyPr wrap="square" rtlCol="0">
            <a:spAutoFit/>
          </a:bodyPr>
          <a:lstStyle/>
          <a:p>
            <a:r>
              <a:rPr lang="de-CH" b="1" dirty="0" smtClean="0"/>
              <a:t>Review</a:t>
            </a:r>
            <a:r>
              <a:rPr lang="de-CH" dirty="0" smtClean="0"/>
              <a:t>: </a:t>
            </a:r>
            <a:r>
              <a:rPr lang="de-CH" dirty="0" err="1" smtClean="0"/>
              <a:t>Nuclear</a:t>
            </a:r>
            <a:r>
              <a:rPr lang="de-CH" dirty="0" smtClean="0"/>
              <a:t> Import/Export … find also </a:t>
            </a:r>
            <a:r>
              <a:rPr lang="de-CH" dirty="0" err="1" smtClean="0"/>
              <a:t>nice</a:t>
            </a:r>
            <a:r>
              <a:rPr lang="de-CH" dirty="0" smtClean="0"/>
              <a:t> </a:t>
            </a:r>
            <a:r>
              <a:rPr lang="de-CH" dirty="0" err="1" smtClean="0"/>
              <a:t>illustration</a:t>
            </a:r>
            <a:r>
              <a:rPr lang="de-CH" dirty="0" smtClean="0"/>
              <a:t> </a:t>
            </a:r>
            <a:r>
              <a:rPr lang="de-CH" dirty="0" err="1" smtClean="0"/>
              <a:t>for</a:t>
            </a:r>
            <a:r>
              <a:rPr lang="de-CH" dirty="0" smtClean="0"/>
              <a:t> </a:t>
            </a:r>
            <a:r>
              <a:rPr lang="de-CH" dirty="0" err="1" smtClean="0"/>
              <a:t>conclusion</a:t>
            </a:r>
            <a:r>
              <a:rPr lang="de-CH" dirty="0" smtClean="0"/>
              <a:t>..</a:t>
            </a:r>
            <a:endParaRPr lang="de-DE" dirty="0"/>
          </a:p>
        </p:txBody>
      </p:sp>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Gerade Verbindung 3"/>
          <p:cNvCxnSpPr/>
          <p:nvPr/>
        </p:nvCxnSpPr>
        <p:spPr>
          <a:xfrm>
            <a:off x="1956579"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 name="Gerade Verbindung 4"/>
          <p:cNvCxnSpPr/>
          <p:nvPr/>
        </p:nvCxnSpPr>
        <p:spPr>
          <a:xfrm>
            <a:off x="2522010"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 name="Gerade Verbindung 5"/>
          <p:cNvCxnSpPr/>
          <p:nvPr/>
        </p:nvCxnSpPr>
        <p:spPr>
          <a:xfrm>
            <a:off x="3185132"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 name="Gerade Verbindung 6"/>
          <p:cNvCxnSpPr/>
          <p:nvPr/>
        </p:nvCxnSpPr>
        <p:spPr>
          <a:xfrm>
            <a:off x="3854789"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8" name="Gerade Verbindung 7"/>
          <p:cNvCxnSpPr/>
          <p:nvPr/>
        </p:nvCxnSpPr>
        <p:spPr>
          <a:xfrm>
            <a:off x="4507418"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 name="Gerade Verbindung 8"/>
          <p:cNvCxnSpPr/>
          <p:nvPr/>
        </p:nvCxnSpPr>
        <p:spPr>
          <a:xfrm>
            <a:off x="5163937"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0" name="Gerade Verbindung 9"/>
          <p:cNvCxnSpPr/>
          <p:nvPr/>
        </p:nvCxnSpPr>
        <p:spPr>
          <a:xfrm>
            <a:off x="5870273"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1" name="Gerade Verbindung 10"/>
          <p:cNvCxnSpPr/>
          <p:nvPr/>
        </p:nvCxnSpPr>
        <p:spPr>
          <a:xfrm>
            <a:off x="6585572"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Gerade Verbindung 11"/>
          <p:cNvCxnSpPr/>
          <p:nvPr/>
        </p:nvCxnSpPr>
        <p:spPr>
          <a:xfrm>
            <a:off x="7299738"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3" name="Gerade Verbindung 12"/>
          <p:cNvCxnSpPr/>
          <p:nvPr/>
        </p:nvCxnSpPr>
        <p:spPr>
          <a:xfrm>
            <a:off x="7952807"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4" name="Textfeld 13"/>
          <p:cNvSpPr txBox="1"/>
          <p:nvPr/>
        </p:nvSpPr>
        <p:spPr>
          <a:xfrm>
            <a:off x="1822072" y="4060114"/>
            <a:ext cx="338284" cy="307777"/>
          </a:xfrm>
          <a:prstGeom prst="rect">
            <a:avLst/>
          </a:prstGeom>
          <a:noFill/>
        </p:spPr>
        <p:txBody>
          <a:bodyPr wrap="square" rtlCol="0">
            <a:spAutoFit/>
          </a:bodyPr>
          <a:lstStyle/>
          <a:p>
            <a:r>
              <a:rPr lang="de-CH" sz="1400" b="1" dirty="0" smtClean="0"/>
              <a:t>1</a:t>
            </a:r>
            <a:endParaRPr lang="de-DE" sz="1400" b="1" dirty="0"/>
          </a:p>
        </p:txBody>
      </p:sp>
      <p:sp>
        <p:nvSpPr>
          <p:cNvPr id="15" name="Textfeld 14"/>
          <p:cNvSpPr txBox="1"/>
          <p:nvPr/>
        </p:nvSpPr>
        <p:spPr>
          <a:xfrm>
            <a:off x="2386113" y="4060114"/>
            <a:ext cx="338284" cy="307777"/>
          </a:xfrm>
          <a:prstGeom prst="rect">
            <a:avLst/>
          </a:prstGeom>
          <a:noFill/>
        </p:spPr>
        <p:txBody>
          <a:bodyPr wrap="square" rtlCol="0">
            <a:spAutoFit/>
          </a:bodyPr>
          <a:lstStyle/>
          <a:p>
            <a:r>
              <a:rPr lang="de-CH" sz="1400" b="1" dirty="0"/>
              <a:t>5</a:t>
            </a:r>
            <a:endParaRPr lang="de-DE" sz="1400" b="1" dirty="0"/>
          </a:p>
        </p:txBody>
      </p:sp>
      <p:sp>
        <p:nvSpPr>
          <p:cNvPr id="16" name="Textfeld 15"/>
          <p:cNvSpPr txBox="1"/>
          <p:nvPr/>
        </p:nvSpPr>
        <p:spPr>
          <a:xfrm>
            <a:off x="3000502" y="4060114"/>
            <a:ext cx="422426" cy="307777"/>
          </a:xfrm>
          <a:prstGeom prst="rect">
            <a:avLst/>
          </a:prstGeom>
          <a:noFill/>
        </p:spPr>
        <p:txBody>
          <a:bodyPr wrap="square" rtlCol="0">
            <a:spAutoFit/>
          </a:bodyPr>
          <a:lstStyle/>
          <a:p>
            <a:r>
              <a:rPr lang="de-CH" sz="1400" b="1" dirty="0" smtClean="0"/>
              <a:t>10</a:t>
            </a:r>
            <a:endParaRPr lang="de-DE" sz="1400" b="1" dirty="0"/>
          </a:p>
        </p:txBody>
      </p:sp>
      <p:sp>
        <p:nvSpPr>
          <p:cNvPr id="17" name="Textfeld 16"/>
          <p:cNvSpPr txBox="1"/>
          <p:nvPr/>
        </p:nvSpPr>
        <p:spPr>
          <a:xfrm>
            <a:off x="3666296" y="4060114"/>
            <a:ext cx="453392" cy="307777"/>
          </a:xfrm>
          <a:prstGeom prst="rect">
            <a:avLst/>
          </a:prstGeom>
          <a:noFill/>
        </p:spPr>
        <p:txBody>
          <a:bodyPr wrap="square" rtlCol="0">
            <a:spAutoFit/>
          </a:bodyPr>
          <a:lstStyle/>
          <a:p>
            <a:r>
              <a:rPr lang="de-CH" sz="1400" b="1" dirty="0" smtClean="0"/>
              <a:t>15</a:t>
            </a:r>
            <a:endParaRPr lang="de-DE" sz="1400" b="1" dirty="0"/>
          </a:p>
        </p:txBody>
      </p:sp>
      <p:sp>
        <p:nvSpPr>
          <p:cNvPr id="18" name="Textfeld 17"/>
          <p:cNvSpPr txBox="1"/>
          <p:nvPr/>
        </p:nvSpPr>
        <p:spPr>
          <a:xfrm>
            <a:off x="4320672" y="4060114"/>
            <a:ext cx="457200" cy="307777"/>
          </a:xfrm>
          <a:prstGeom prst="rect">
            <a:avLst/>
          </a:prstGeom>
          <a:noFill/>
        </p:spPr>
        <p:txBody>
          <a:bodyPr wrap="square" rtlCol="0">
            <a:spAutoFit/>
          </a:bodyPr>
          <a:lstStyle/>
          <a:p>
            <a:r>
              <a:rPr lang="de-CH" sz="1400" b="1" dirty="0" smtClean="0"/>
              <a:t>20</a:t>
            </a:r>
            <a:endParaRPr lang="de-DE" sz="1400" b="1" dirty="0"/>
          </a:p>
        </p:txBody>
      </p:sp>
      <p:sp>
        <p:nvSpPr>
          <p:cNvPr id="19" name="Textfeld 18"/>
          <p:cNvSpPr txBox="1"/>
          <p:nvPr/>
        </p:nvSpPr>
        <p:spPr>
          <a:xfrm>
            <a:off x="4966557" y="4060114"/>
            <a:ext cx="394760" cy="307777"/>
          </a:xfrm>
          <a:prstGeom prst="rect">
            <a:avLst/>
          </a:prstGeom>
          <a:noFill/>
        </p:spPr>
        <p:txBody>
          <a:bodyPr wrap="square" rtlCol="0">
            <a:spAutoFit/>
          </a:bodyPr>
          <a:lstStyle/>
          <a:p>
            <a:r>
              <a:rPr lang="de-CH" sz="1400" b="1" dirty="0" smtClean="0"/>
              <a:t>25</a:t>
            </a:r>
            <a:endParaRPr lang="de-DE" sz="1400" b="1" dirty="0"/>
          </a:p>
        </p:txBody>
      </p:sp>
      <p:sp>
        <p:nvSpPr>
          <p:cNvPr id="20" name="Textfeld 19"/>
          <p:cNvSpPr txBox="1"/>
          <p:nvPr/>
        </p:nvSpPr>
        <p:spPr>
          <a:xfrm>
            <a:off x="5673842" y="4060114"/>
            <a:ext cx="395584" cy="307777"/>
          </a:xfrm>
          <a:prstGeom prst="rect">
            <a:avLst/>
          </a:prstGeom>
          <a:noFill/>
        </p:spPr>
        <p:txBody>
          <a:bodyPr wrap="square" rtlCol="0">
            <a:spAutoFit/>
          </a:bodyPr>
          <a:lstStyle/>
          <a:p>
            <a:r>
              <a:rPr lang="de-CH" sz="1400" b="1" dirty="0" smtClean="0"/>
              <a:t>30</a:t>
            </a:r>
            <a:endParaRPr lang="de-DE" sz="1400" b="1" dirty="0"/>
          </a:p>
        </p:txBody>
      </p:sp>
      <p:sp>
        <p:nvSpPr>
          <p:cNvPr id="21" name="Textfeld 20"/>
          <p:cNvSpPr txBox="1"/>
          <p:nvPr/>
        </p:nvSpPr>
        <p:spPr>
          <a:xfrm>
            <a:off x="6389335" y="4060114"/>
            <a:ext cx="395196" cy="307777"/>
          </a:xfrm>
          <a:prstGeom prst="rect">
            <a:avLst/>
          </a:prstGeom>
          <a:noFill/>
        </p:spPr>
        <p:txBody>
          <a:bodyPr wrap="square" rtlCol="0">
            <a:spAutoFit/>
          </a:bodyPr>
          <a:lstStyle/>
          <a:p>
            <a:r>
              <a:rPr lang="de-CH" sz="1400" b="1" dirty="0" smtClean="0"/>
              <a:t>35</a:t>
            </a:r>
            <a:endParaRPr lang="de-DE" sz="1400" b="1" dirty="0"/>
          </a:p>
        </p:txBody>
      </p:sp>
      <p:sp>
        <p:nvSpPr>
          <p:cNvPr id="22" name="Textfeld 21"/>
          <p:cNvSpPr txBox="1"/>
          <p:nvPr/>
        </p:nvSpPr>
        <p:spPr>
          <a:xfrm>
            <a:off x="7103790" y="4060114"/>
            <a:ext cx="395196" cy="307777"/>
          </a:xfrm>
          <a:prstGeom prst="rect">
            <a:avLst/>
          </a:prstGeom>
          <a:noFill/>
        </p:spPr>
        <p:txBody>
          <a:bodyPr wrap="square" rtlCol="0">
            <a:spAutoFit/>
          </a:bodyPr>
          <a:lstStyle/>
          <a:p>
            <a:r>
              <a:rPr lang="de-CH" sz="1400" b="1" dirty="0" smtClean="0"/>
              <a:t>40</a:t>
            </a:r>
            <a:endParaRPr lang="de-DE" sz="1400" b="1" dirty="0"/>
          </a:p>
        </p:txBody>
      </p:sp>
      <p:sp>
        <p:nvSpPr>
          <p:cNvPr id="23" name="Textfeld 22"/>
          <p:cNvSpPr txBox="1"/>
          <p:nvPr/>
        </p:nvSpPr>
        <p:spPr>
          <a:xfrm>
            <a:off x="7752116" y="4060114"/>
            <a:ext cx="395196" cy="307777"/>
          </a:xfrm>
          <a:prstGeom prst="rect">
            <a:avLst/>
          </a:prstGeom>
          <a:noFill/>
        </p:spPr>
        <p:txBody>
          <a:bodyPr wrap="square" rtlCol="0">
            <a:spAutoFit/>
          </a:bodyPr>
          <a:lstStyle/>
          <a:p>
            <a:r>
              <a:rPr lang="de-CH" sz="1400" b="1" dirty="0" smtClean="0"/>
              <a:t>45</a:t>
            </a:r>
            <a:endParaRPr lang="de-DE" sz="1400" b="1" dirty="0"/>
          </a:p>
        </p:txBody>
      </p:sp>
      <p:sp>
        <p:nvSpPr>
          <p:cNvPr id="24" name="Textfeld 23"/>
          <p:cNvSpPr txBox="1"/>
          <p:nvPr/>
        </p:nvSpPr>
        <p:spPr>
          <a:xfrm>
            <a:off x="1236246" y="3668282"/>
            <a:ext cx="8044503" cy="323165"/>
          </a:xfrm>
          <a:prstGeom prst="rect">
            <a:avLst/>
          </a:prstGeom>
          <a:noFill/>
        </p:spPr>
        <p:txBody>
          <a:bodyPr wrap="square" rtlCol="0">
            <a:spAutoFit/>
          </a:bodyPr>
          <a:lstStyle/>
          <a:p>
            <a:r>
              <a:rPr lang="de-DE" sz="1500" b="1" dirty="0" smtClean="0">
                <a:latin typeface="Arial" panose="020B0604020202020204" pitchFamily="34" charset="0"/>
                <a:cs typeface="Arial" panose="020B0604020202020204" pitchFamily="34" charset="0"/>
              </a:rPr>
              <a:t>  H</a:t>
            </a:r>
            <a:r>
              <a:rPr lang="de-DE" sz="1500" b="1" baseline="-25000" dirty="0" smtClean="0">
                <a:latin typeface="Arial" panose="020B0604020202020204" pitchFamily="34" charset="0"/>
                <a:cs typeface="Arial" panose="020B0604020202020204" pitchFamily="34" charset="0"/>
              </a:rPr>
              <a:t>2</a:t>
            </a:r>
            <a:r>
              <a:rPr lang="de-DE" sz="1500" b="1" dirty="0" smtClean="0">
                <a:latin typeface="Arial" panose="020B0604020202020204" pitchFamily="34" charset="0"/>
                <a:cs typeface="Arial" panose="020B0604020202020204" pitchFamily="34" charset="0"/>
              </a:rPr>
              <a:t>N  MSDGTSQPDSGNAVHSAARVERAADGPGGSGG</a:t>
            </a:r>
            <a:r>
              <a:rPr lang="de-DE" sz="1500" b="1" dirty="0" smtClean="0">
                <a:solidFill>
                  <a:srgbClr val="FF0000"/>
                </a:solidFill>
                <a:latin typeface="Arial" panose="020B0604020202020204" pitchFamily="34" charset="0"/>
                <a:cs typeface="Arial" panose="020B0604020202020204" pitchFamily="34" charset="0"/>
              </a:rPr>
              <a:t>G</a:t>
            </a:r>
            <a:r>
              <a:rPr lang="de-DE" sz="1500" b="1" dirty="0" smtClean="0">
                <a:latin typeface="Arial" panose="020B0604020202020204" pitchFamily="34" charset="0"/>
                <a:cs typeface="Arial" panose="020B0604020202020204" pitchFamily="34" charset="0"/>
              </a:rPr>
              <a:t>GSGGGGVGVSTGS      COOH</a:t>
            </a:r>
            <a:endParaRPr lang="de-DE" sz="1500" b="1" dirty="0">
              <a:latin typeface="Arial" panose="020B0604020202020204" pitchFamily="34" charset="0"/>
              <a:cs typeface="Arial" panose="020B0604020202020204" pitchFamily="34" charset="0"/>
            </a:endParaRPr>
          </a:p>
        </p:txBody>
      </p:sp>
      <p:sp>
        <p:nvSpPr>
          <p:cNvPr id="25" name="Textfeld 24"/>
          <p:cNvSpPr txBox="1"/>
          <p:nvPr/>
        </p:nvSpPr>
        <p:spPr>
          <a:xfrm>
            <a:off x="539552" y="3608916"/>
            <a:ext cx="830044" cy="400110"/>
          </a:xfrm>
          <a:prstGeom prst="rect">
            <a:avLst/>
          </a:prstGeom>
          <a:noFill/>
        </p:spPr>
        <p:txBody>
          <a:bodyPr wrap="square" rtlCol="0">
            <a:spAutoFit/>
          </a:bodyPr>
          <a:lstStyle/>
          <a:p>
            <a:pPr algn="r"/>
            <a:r>
              <a:rPr lang="de-CH" sz="2000" b="1" dirty="0" smtClean="0">
                <a:latin typeface="Arial" panose="020B0604020202020204" pitchFamily="34" charset="0"/>
                <a:cs typeface="Arial" panose="020B0604020202020204" pitchFamily="34" charset="0"/>
              </a:rPr>
              <a:t>G33F</a:t>
            </a:r>
            <a:endParaRPr lang="de-DE" sz="2000" b="1" dirty="0">
              <a:latin typeface="Arial" panose="020B0604020202020204" pitchFamily="34" charset="0"/>
              <a:cs typeface="Arial" panose="020B0604020202020204" pitchFamily="34" charset="0"/>
            </a:endParaRPr>
          </a:p>
        </p:txBody>
      </p:sp>
      <p:cxnSp>
        <p:nvCxnSpPr>
          <p:cNvPr id="26" name="Gerade Verbindung 25"/>
          <p:cNvCxnSpPr/>
          <p:nvPr/>
        </p:nvCxnSpPr>
        <p:spPr>
          <a:xfrm flipH="1">
            <a:off x="8220880" y="3816492"/>
            <a:ext cx="25200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7" name="Abgerundetes Rechteck 26"/>
          <p:cNvSpPr/>
          <p:nvPr/>
        </p:nvSpPr>
        <p:spPr>
          <a:xfrm>
            <a:off x="6206374" y="3297166"/>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cxnSp>
        <p:nvCxnSpPr>
          <p:cNvPr id="28" name="Gerade Verbindung 27"/>
          <p:cNvCxnSpPr/>
          <p:nvPr/>
        </p:nvCxnSpPr>
        <p:spPr>
          <a:xfrm>
            <a:off x="6321488" y="3597057"/>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29" name="Textfeld 28"/>
          <p:cNvSpPr txBox="1"/>
          <p:nvPr/>
        </p:nvSpPr>
        <p:spPr>
          <a:xfrm>
            <a:off x="6168829" y="3284879"/>
            <a:ext cx="253545" cy="323165"/>
          </a:xfrm>
          <a:prstGeom prst="rect">
            <a:avLst/>
          </a:prstGeom>
          <a:noFill/>
          <a:ln>
            <a:noFill/>
          </a:ln>
        </p:spPr>
        <p:txBody>
          <a:bodyPr wrap="square" rtlCol="0">
            <a:spAutoFit/>
          </a:bodyPr>
          <a:lstStyle/>
          <a:p>
            <a:r>
              <a:rPr lang="de-CH" sz="1500" b="1" dirty="0">
                <a:latin typeface="Arial" panose="020B0604020202020204" pitchFamily="34" charset="0"/>
                <a:cs typeface="Arial" panose="020B0604020202020204" pitchFamily="34" charset="0"/>
              </a:rPr>
              <a:t>F</a:t>
            </a:r>
            <a:endParaRPr lang="de-DE" sz="1500" b="1" dirty="0">
              <a:latin typeface="Arial" panose="020B0604020202020204" pitchFamily="34" charset="0"/>
              <a:cs typeface="Arial" panose="020B0604020202020204" pitchFamily="34" charset="0"/>
            </a:endParaRPr>
          </a:p>
        </p:txBody>
      </p:sp>
      <p:grpSp>
        <p:nvGrpSpPr>
          <p:cNvPr id="30" name="Gruppieren 29"/>
          <p:cNvGrpSpPr/>
          <p:nvPr/>
        </p:nvGrpSpPr>
        <p:grpSpPr>
          <a:xfrm>
            <a:off x="6208743" y="2233826"/>
            <a:ext cx="456302" cy="365525"/>
            <a:chOff x="2546808" y="4846831"/>
            <a:chExt cx="456302" cy="365525"/>
          </a:xfrm>
        </p:grpSpPr>
        <p:cxnSp>
          <p:nvCxnSpPr>
            <p:cNvPr id="31" name="Curved Connector 4"/>
            <p:cNvCxnSpPr/>
            <p:nvPr/>
          </p:nvCxnSpPr>
          <p:spPr>
            <a:xfrm rot="20570005" flipV="1">
              <a:off x="2546808" y="4946531"/>
              <a:ext cx="450418" cy="265825"/>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2" name="Ellipse 31"/>
            <p:cNvSpPr/>
            <p:nvPr/>
          </p:nvSpPr>
          <p:spPr>
            <a:xfrm rot="19430005">
              <a:off x="2875436" y="486282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3" name="Ellipse 32"/>
            <p:cNvSpPr/>
            <p:nvPr/>
          </p:nvSpPr>
          <p:spPr>
            <a:xfrm rot="19430005">
              <a:off x="2804741" y="4913386"/>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4" name="Ellipse 33"/>
            <p:cNvSpPr/>
            <p:nvPr/>
          </p:nvSpPr>
          <p:spPr>
            <a:xfrm rot="19430005">
              <a:off x="2758796" y="4983022"/>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5" name="Ellipse 34"/>
            <p:cNvSpPr/>
            <p:nvPr/>
          </p:nvSpPr>
          <p:spPr>
            <a:xfrm rot="19430005">
              <a:off x="2762364" y="5081849"/>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6" name="Ellipse 35"/>
            <p:cNvSpPr/>
            <p:nvPr/>
          </p:nvSpPr>
          <p:spPr>
            <a:xfrm rot="19430005">
              <a:off x="2953064" y="484683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37" name="Curved Connector 4"/>
          <p:cNvCxnSpPr/>
          <p:nvPr/>
        </p:nvCxnSpPr>
        <p:spPr>
          <a:xfrm rot="-1080000" flipV="1">
            <a:off x="6162713" y="2826254"/>
            <a:ext cx="432000" cy="252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38" name="Picture 2"/>
          <p:cNvPicPr>
            <a:picLocks noChangeAspect="1"/>
          </p:cNvPicPr>
          <p:nvPr/>
        </p:nvPicPr>
        <p:blipFill>
          <a:blip r:embed="rId4">
            <a:duotone>
              <a:schemeClr val="accent1">
                <a:shade val="45000"/>
                <a:satMod val="135000"/>
              </a:schemeClr>
              <a:prstClr val="white"/>
            </a:duotone>
          </a:blip>
          <a:stretch>
            <a:fillRect/>
          </a:stretch>
        </p:blipFill>
        <p:spPr>
          <a:xfrm>
            <a:off x="1790287" y="1952960"/>
            <a:ext cx="972208" cy="1116000"/>
          </a:xfrm>
          <a:prstGeom prst="rect">
            <a:avLst/>
          </a:prstGeom>
        </p:spPr>
      </p:pic>
      <p:sp>
        <p:nvSpPr>
          <p:cNvPr id="39" name="Freeform 40"/>
          <p:cNvSpPr/>
          <p:nvPr/>
        </p:nvSpPr>
        <p:spPr>
          <a:xfrm rot="13873920">
            <a:off x="1895306" y="2418432"/>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40" name="Gruppieren 39"/>
          <p:cNvGrpSpPr/>
          <p:nvPr/>
        </p:nvGrpSpPr>
        <p:grpSpPr>
          <a:xfrm rot="15946922">
            <a:off x="2048172" y="1681914"/>
            <a:ext cx="385701" cy="144000"/>
            <a:chOff x="1833287" y="6390465"/>
            <a:chExt cx="385701" cy="144000"/>
          </a:xfrm>
        </p:grpSpPr>
        <p:cxnSp>
          <p:nvCxnSpPr>
            <p:cNvPr id="4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2" name="Ellipse 4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3" name="Ellipse 4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4" name="Ellipse 4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5" name="Ellipse 4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47" name="Gruppieren 46"/>
          <p:cNvGrpSpPr/>
          <p:nvPr/>
        </p:nvGrpSpPr>
        <p:grpSpPr>
          <a:xfrm rot="19329006">
            <a:off x="2707693" y="2021061"/>
            <a:ext cx="385701" cy="144000"/>
            <a:chOff x="1833287" y="6390465"/>
            <a:chExt cx="385701" cy="144000"/>
          </a:xfrm>
        </p:grpSpPr>
        <p:cxnSp>
          <p:nvCxnSpPr>
            <p:cNvPr id="48"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9" name="Ellipse 48"/>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0" name="Ellipse 49"/>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1" name="Ellipse 50"/>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2" name="Ellipse 51"/>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3" name="Ellipse 52"/>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4" name="Gruppieren 53"/>
          <p:cNvGrpSpPr/>
          <p:nvPr/>
        </p:nvGrpSpPr>
        <p:grpSpPr>
          <a:xfrm rot="2204428">
            <a:off x="2726098" y="2806649"/>
            <a:ext cx="385701" cy="144000"/>
            <a:chOff x="1833287" y="6390465"/>
            <a:chExt cx="385701" cy="144000"/>
          </a:xfrm>
        </p:grpSpPr>
        <p:cxnSp>
          <p:nvCxnSpPr>
            <p:cNvPr id="5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56" name="Ellipse 5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7" name="Ellipse 5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8" name="Ellipse 5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9" name="Ellipse 5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0" name="Ellipse 5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1" name="Gruppieren 60"/>
          <p:cNvGrpSpPr/>
          <p:nvPr/>
        </p:nvGrpSpPr>
        <p:grpSpPr>
          <a:xfrm rot="5400000">
            <a:off x="2096431" y="3164149"/>
            <a:ext cx="385701" cy="144000"/>
            <a:chOff x="1833287" y="6390465"/>
            <a:chExt cx="385701" cy="144000"/>
          </a:xfrm>
        </p:grpSpPr>
        <p:cxnSp>
          <p:nvCxnSpPr>
            <p:cNvPr id="62"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3" name="Ellipse 62"/>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4" name="Ellipse 63"/>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5" name="Ellipse 64"/>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6" name="Ellipse 65"/>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7" name="Ellipse 66"/>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8" name="Gruppieren 67"/>
          <p:cNvGrpSpPr/>
          <p:nvPr/>
        </p:nvGrpSpPr>
        <p:grpSpPr>
          <a:xfrm rot="8522858">
            <a:off x="1459417" y="2829550"/>
            <a:ext cx="385701" cy="144000"/>
            <a:chOff x="1833287" y="6390465"/>
            <a:chExt cx="385701" cy="144000"/>
          </a:xfrm>
        </p:grpSpPr>
        <p:cxnSp>
          <p:nvCxnSpPr>
            <p:cNvPr id="6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0" name="Ellipse 6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1" name="Ellipse 7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2" name="Ellipse 7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3" name="Ellipse 7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4" name="Ellipse 7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75" name="Gruppieren 74"/>
          <p:cNvGrpSpPr/>
          <p:nvPr/>
        </p:nvGrpSpPr>
        <p:grpSpPr>
          <a:xfrm rot="12514432">
            <a:off x="1414461" y="2077936"/>
            <a:ext cx="385701" cy="144000"/>
            <a:chOff x="1833287" y="6390465"/>
            <a:chExt cx="385701" cy="144000"/>
          </a:xfrm>
        </p:grpSpPr>
        <p:cxnSp>
          <p:nvCxnSpPr>
            <p:cNvPr id="76"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7" name="Ellipse 76"/>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8" name="Ellipse 77"/>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9" name="Ellipse 78"/>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0" name="Ellipse 79"/>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1" name="Ellipse 80"/>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2" name="Gruppieren 81"/>
          <p:cNvGrpSpPr/>
          <p:nvPr/>
        </p:nvGrpSpPr>
        <p:grpSpPr>
          <a:xfrm rot="12514432">
            <a:off x="1712548" y="2288304"/>
            <a:ext cx="385701" cy="144000"/>
            <a:chOff x="1833287" y="6390465"/>
            <a:chExt cx="385701" cy="144000"/>
          </a:xfrm>
          <a:scene3d>
            <a:camera prst="orthographicFront">
              <a:rot lat="21594000" lon="2400000" rev="1800000"/>
            </a:camera>
            <a:lightRig rig="threePt" dir="t"/>
          </a:scene3d>
        </p:grpSpPr>
        <p:cxnSp>
          <p:nvCxnSpPr>
            <p:cNvPr id="8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84" name="Ellipse 8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6" name="Ellipse 8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7" name="Ellipse 8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8" name="Ellipse 8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89" name="Curved Connector 4"/>
          <p:cNvCxnSpPr/>
          <p:nvPr/>
        </p:nvCxnSpPr>
        <p:spPr>
          <a:xfrm rot="20821342" flipV="1">
            <a:off x="2440962" y="2108010"/>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90" name="Gruppieren 89"/>
          <p:cNvGrpSpPr/>
          <p:nvPr/>
        </p:nvGrpSpPr>
        <p:grpSpPr>
          <a:xfrm>
            <a:off x="2581931" y="2012565"/>
            <a:ext cx="130276" cy="206116"/>
            <a:chOff x="3729766" y="5756981"/>
            <a:chExt cx="130276" cy="206116"/>
          </a:xfrm>
        </p:grpSpPr>
        <p:sp>
          <p:nvSpPr>
            <p:cNvPr id="91" name="Ellipse 90"/>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4" name="Ellipse 93"/>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5" name="Ellipse 94"/>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6" name="Gruppieren 95"/>
          <p:cNvGrpSpPr/>
          <p:nvPr/>
        </p:nvGrpSpPr>
        <p:grpSpPr>
          <a:xfrm rot="12514432">
            <a:off x="2019403" y="2812612"/>
            <a:ext cx="385701" cy="144000"/>
            <a:chOff x="1833287" y="6390465"/>
            <a:chExt cx="385701" cy="144000"/>
          </a:xfrm>
          <a:scene3d>
            <a:camera prst="orthographicFront">
              <a:rot lat="21594000" lon="2400000" rev="4200000"/>
            </a:camera>
            <a:lightRig rig="threePt" dir="t"/>
          </a:scene3d>
        </p:grpSpPr>
        <p:cxnSp>
          <p:nvCxnSpPr>
            <p:cNvPr id="9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98" name="Ellipse 9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9" name="Ellipse 9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1" name="Ellipse 10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2" name="Ellipse 10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03" name="Textfeld 102"/>
          <p:cNvSpPr txBox="1"/>
          <p:nvPr/>
        </p:nvSpPr>
        <p:spPr>
          <a:xfrm>
            <a:off x="1991098" y="1159248"/>
            <a:ext cx="590556" cy="369332"/>
          </a:xfrm>
          <a:prstGeom prst="rect">
            <a:avLst/>
          </a:prstGeom>
          <a:noFill/>
        </p:spPr>
        <p:txBody>
          <a:bodyPr wrap="square" rtlCol="0">
            <a:spAutoFit/>
          </a:bodyPr>
          <a:lstStyle/>
          <a:p>
            <a:r>
              <a:rPr lang="de-CH" b="1" dirty="0" smtClean="0">
                <a:cs typeface="Arial" panose="020B0604020202020204" pitchFamily="34" charset="0"/>
              </a:rPr>
              <a:t>WT</a:t>
            </a:r>
            <a:endParaRPr lang="de-DE" sz="2000" b="1" dirty="0">
              <a:cs typeface="Arial" panose="020B0604020202020204" pitchFamily="34" charset="0"/>
            </a:endParaRPr>
          </a:p>
        </p:txBody>
      </p:sp>
      <p:sp>
        <p:nvSpPr>
          <p:cNvPr id="104" name="Textfeld 103"/>
          <p:cNvSpPr txBox="1"/>
          <p:nvPr/>
        </p:nvSpPr>
        <p:spPr>
          <a:xfrm>
            <a:off x="3860546" y="1159248"/>
            <a:ext cx="1509397" cy="369332"/>
          </a:xfrm>
          <a:prstGeom prst="rect">
            <a:avLst/>
          </a:prstGeom>
          <a:noFill/>
        </p:spPr>
        <p:txBody>
          <a:bodyPr wrap="square" rtlCol="0">
            <a:spAutoFit/>
          </a:bodyPr>
          <a:lstStyle/>
          <a:p>
            <a:r>
              <a:rPr lang="de-CH" b="1" dirty="0" smtClean="0">
                <a:cs typeface="Arial" panose="020B0604020202020204" pitchFamily="34" charset="0"/>
              </a:rPr>
              <a:t>G33F Mutant</a:t>
            </a:r>
            <a:endParaRPr lang="de-DE" b="1" dirty="0">
              <a:cs typeface="Arial" panose="020B0604020202020204" pitchFamily="34" charset="0"/>
            </a:endParaRPr>
          </a:p>
        </p:txBody>
      </p:sp>
      <p:grpSp>
        <p:nvGrpSpPr>
          <p:cNvPr id="105" name="Gruppieren 104"/>
          <p:cNvGrpSpPr/>
          <p:nvPr/>
        </p:nvGrpSpPr>
        <p:grpSpPr>
          <a:xfrm rot="18827400">
            <a:off x="6052276" y="1981664"/>
            <a:ext cx="843439" cy="271485"/>
            <a:chOff x="241100" y="5079487"/>
            <a:chExt cx="971577" cy="428865"/>
          </a:xfrm>
        </p:grpSpPr>
        <p:sp>
          <p:nvSpPr>
            <p:cNvPr id="106" name="Freeform 40"/>
            <p:cNvSpPr/>
            <p:nvPr/>
          </p:nvSpPr>
          <p:spPr>
            <a:xfrm rot="10800000">
              <a:off x="384423" y="5137241"/>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sp>
          <p:nvSpPr>
            <p:cNvPr id="107" name="Rechteck 106"/>
            <p:cNvSpPr/>
            <p:nvPr/>
          </p:nvSpPr>
          <p:spPr>
            <a:xfrm rot="21024225">
              <a:off x="241100" y="5079487"/>
              <a:ext cx="390809" cy="42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p>
          </p:txBody>
        </p:sp>
      </p:grpSp>
      <p:pic>
        <p:nvPicPr>
          <p:cNvPr id="108" name="Picture 2"/>
          <p:cNvPicPr>
            <a:picLocks noChangeAspect="1"/>
          </p:cNvPicPr>
          <p:nvPr/>
        </p:nvPicPr>
        <p:blipFill>
          <a:blip r:embed="rId4">
            <a:duotone>
              <a:schemeClr val="accent1">
                <a:shade val="45000"/>
                <a:satMod val="135000"/>
              </a:schemeClr>
              <a:prstClr val="white"/>
            </a:duotone>
          </a:blip>
          <a:stretch>
            <a:fillRect/>
          </a:stretch>
        </p:blipFill>
        <p:spPr>
          <a:xfrm>
            <a:off x="4067808" y="1957617"/>
            <a:ext cx="972208" cy="1116000"/>
          </a:xfrm>
          <a:prstGeom prst="rect">
            <a:avLst/>
          </a:prstGeom>
        </p:spPr>
      </p:pic>
      <p:sp>
        <p:nvSpPr>
          <p:cNvPr id="109" name="Freeform 40"/>
          <p:cNvSpPr/>
          <p:nvPr/>
        </p:nvSpPr>
        <p:spPr>
          <a:xfrm rot="14472464">
            <a:off x="4138022" y="2420601"/>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10" name="Curved Connector 9"/>
          <p:cNvCxnSpPr/>
          <p:nvPr/>
        </p:nvCxnSpPr>
        <p:spPr>
          <a:xfrm flipV="1">
            <a:off x="4096383" y="2661285"/>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1" name="Curved Connector 11"/>
          <p:cNvCxnSpPr/>
          <p:nvPr/>
        </p:nvCxnSpPr>
        <p:spPr>
          <a:xfrm rot="13500000" flipV="1">
            <a:off x="4291117" y="2239716"/>
            <a:ext cx="252238" cy="109999"/>
          </a:xfrm>
          <a:prstGeom prst="curvedConnector3">
            <a:avLst>
              <a:gd name="adj1" fmla="val 50000"/>
            </a:avLst>
          </a:prstGeom>
          <a:ln w="9525" cmpd="sng">
            <a:solidFill>
              <a:schemeClr val="dk1">
                <a:alpha val="50000"/>
              </a:schemeClr>
            </a:solidFill>
          </a:ln>
          <a:effectLst>
            <a:outerShdw blurRad="40000" dist="23000" dir="5400000" rotWithShape="0">
              <a:srgbClr val="000000">
                <a:alpha val="35000"/>
              </a:srgbClr>
            </a:outerShdw>
          </a:effectLst>
          <a:scene3d>
            <a:camera prst="orthographicFront">
              <a:rot lat="3600000" lon="1800000" rev="36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2" name="Curved Connector 8"/>
          <p:cNvCxnSpPr/>
          <p:nvPr/>
        </p:nvCxnSpPr>
        <p:spPr>
          <a:xfrm rot="13500000" flipV="1">
            <a:off x="4103668" y="2247224"/>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3" name="Curved Connector 6"/>
          <p:cNvCxnSpPr/>
          <p:nvPr/>
        </p:nvCxnSpPr>
        <p:spPr>
          <a:xfrm rot="6960000" flipV="1">
            <a:off x="4406450" y="2069430"/>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4" name="Curved Connector 12"/>
          <p:cNvCxnSpPr/>
          <p:nvPr/>
        </p:nvCxnSpPr>
        <p:spPr>
          <a:xfrm flipV="1">
            <a:off x="4634347" y="2444011"/>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rot lat="1800000" lon="1800000" rev="30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5" name="Curved Connector 5"/>
          <p:cNvCxnSpPr/>
          <p:nvPr/>
        </p:nvCxnSpPr>
        <p:spPr>
          <a:xfrm rot="10800000">
            <a:off x="4800850" y="2605273"/>
            <a:ext cx="230462" cy="144380"/>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6" name="Curved Connector 7"/>
          <p:cNvCxnSpPr/>
          <p:nvPr/>
        </p:nvCxnSpPr>
        <p:spPr>
          <a:xfrm rot="6960000" flipV="1">
            <a:off x="4435025" y="2837135"/>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7" name="Curved Connector 10"/>
          <p:cNvCxnSpPr/>
          <p:nvPr/>
        </p:nvCxnSpPr>
        <p:spPr>
          <a:xfrm flipV="1">
            <a:off x="4293357" y="2699385"/>
            <a:ext cx="252238" cy="109999"/>
          </a:xfrm>
          <a:prstGeom prst="curvedConnector3">
            <a:avLst>
              <a:gd name="adj1" fmla="val 50000"/>
            </a:avLst>
          </a:prstGeom>
          <a:ln w="12700" cmpd="sng">
            <a:solidFill>
              <a:schemeClr val="dk1">
                <a:alpha val="50000"/>
              </a:schemeClr>
            </a:solidFill>
          </a:ln>
          <a:effectLst>
            <a:outerShdw blurRad="40000" dist="23000" dir="5400000" rotWithShape="0">
              <a:srgbClr val="000000">
                <a:alpha val="35000"/>
              </a:srgbClr>
            </a:outerShdw>
          </a:effectLst>
          <a:scene3d>
            <a:camera prst="orthographicFront">
              <a:rot lat="0" lon="7200000" rev="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8" name="Curved Connector 4"/>
          <p:cNvCxnSpPr/>
          <p:nvPr/>
        </p:nvCxnSpPr>
        <p:spPr>
          <a:xfrm flipV="1">
            <a:off x="4778363" y="2252479"/>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grpSp>
        <p:nvGrpSpPr>
          <p:cNvPr id="119" name="Gruppieren 118"/>
          <p:cNvGrpSpPr/>
          <p:nvPr/>
        </p:nvGrpSpPr>
        <p:grpSpPr>
          <a:xfrm>
            <a:off x="4786108" y="2591029"/>
            <a:ext cx="156154" cy="66676"/>
            <a:chOff x="8100392" y="4236854"/>
            <a:chExt cx="156154" cy="66676"/>
          </a:xfrm>
        </p:grpSpPr>
        <p:sp>
          <p:nvSpPr>
            <p:cNvPr id="120" name="Ellipse 119"/>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1" name="Ellipse 120"/>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2" name="Ellipse 121"/>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23" name="Gruppieren 122"/>
          <p:cNvGrpSpPr/>
          <p:nvPr/>
        </p:nvGrpSpPr>
        <p:grpSpPr>
          <a:xfrm rot="5400000">
            <a:off x="4469103" y="2149040"/>
            <a:ext cx="156154" cy="66676"/>
            <a:chOff x="8100392" y="4236854"/>
            <a:chExt cx="156154" cy="66676"/>
          </a:xfrm>
        </p:grpSpPr>
        <p:sp>
          <p:nvSpPr>
            <p:cNvPr id="124" name="Ellipse 123"/>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5" name="Ellipse 124"/>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6" name="Ellipse 125"/>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27" name="Gruppieren 126"/>
          <p:cNvGrpSpPr/>
          <p:nvPr/>
        </p:nvGrpSpPr>
        <p:grpSpPr>
          <a:xfrm rot="18000000">
            <a:off x="4175168" y="2657743"/>
            <a:ext cx="156154" cy="66676"/>
            <a:chOff x="8100392" y="4236854"/>
            <a:chExt cx="156154" cy="66676"/>
          </a:xfrm>
        </p:grpSpPr>
        <p:sp>
          <p:nvSpPr>
            <p:cNvPr id="128" name="Ellipse 127"/>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9" name="Ellipse 128"/>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0" name="Ellipse 129"/>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31" name="Gruppieren 130"/>
          <p:cNvGrpSpPr/>
          <p:nvPr/>
        </p:nvGrpSpPr>
        <p:grpSpPr>
          <a:xfrm rot="-360000">
            <a:off x="4204158" y="2270500"/>
            <a:ext cx="156154" cy="66676"/>
            <a:chOff x="8100392" y="4236854"/>
            <a:chExt cx="156154" cy="66676"/>
          </a:xfrm>
        </p:grpSpPr>
        <p:sp>
          <p:nvSpPr>
            <p:cNvPr id="132" name="Ellipse 131"/>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3" name="Ellipse 132"/>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4" name="Ellipse 133"/>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35" name="Gruppieren 134"/>
          <p:cNvGrpSpPr/>
          <p:nvPr/>
        </p:nvGrpSpPr>
        <p:grpSpPr>
          <a:xfrm rot="4980000">
            <a:off x="4509902" y="2864217"/>
            <a:ext cx="156154" cy="66676"/>
            <a:chOff x="8100392" y="4236854"/>
            <a:chExt cx="156154" cy="66676"/>
          </a:xfrm>
        </p:grpSpPr>
        <p:sp>
          <p:nvSpPr>
            <p:cNvPr id="136" name="Ellipse 135"/>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7" name="Ellipse 136"/>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8" name="Ellipse 137"/>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39" name="Rechteck 138"/>
          <p:cNvSpPr/>
          <p:nvPr/>
        </p:nvSpPr>
        <p:spPr>
          <a:xfrm>
            <a:off x="6812847" y="1786511"/>
            <a:ext cx="670376" cy="307777"/>
          </a:xfrm>
          <a:prstGeom prst="rect">
            <a:avLst/>
          </a:prstGeom>
        </p:spPr>
        <p:txBody>
          <a:bodyPr wrap="none">
            <a:spAutoFit/>
          </a:bodyPr>
          <a:lstStyle/>
          <a:p>
            <a:r>
              <a:rPr lang="de-CH" sz="1400" b="1" dirty="0" err="1" smtClean="0">
                <a:cs typeface="Arial" panose="020B0604020202020204" pitchFamily="34" charset="0"/>
              </a:rPr>
              <a:t>ssDNA</a:t>
            </a:r>
            <a:endParaRPr lang="de-DE" sz="1400" b="1" dirty="0"/>
          </a:p>
        </p:txBody>
      </p:sp>
      <p:sp>
        <p:nvSpPr>
          <p:cNvPr id="140" name="Rechteck 139"/>
          <p:cNvSpPr/>
          <p:nvPr/>
        </p:nvSpPr>
        <p:spPr>
          <a:xfrm>
            <a:off x="6812847" y="2208578"/>
            <a:ext cx="1972279" cy="523220"/>
          </a:xfrm>
          <a:prstGeom prst="rect">
            <a:avLst/>
          </a:prstGeom>
        </p:spPr>
        <p:txBody>
          <a:bodyPr wrap="square">
            <a:spAutoFit/>
          </a:bodyPr>
          <a:lstStyle/>
          <a:p>
            <a:r>
              <a:rPr lang="de-CH" sz="1400" b="1" dirty="0">
                <a:cs typeface="Arial" panose="020B0604020202020204" pitchFamily="34" charset="0"/>
              </a:rPr>
              <a:t>N-VP2 </a:t>
            </a:r>
            <a:r>
              <a:rPr lang="de-CH" sz="1400" b="1" dirty="0" err="1">
                <a:cs typeface="Arial" panose="020B0604020202020204" pitchFamily="34" charset="0"/>
              </a:rPr>
              <a:t>with</a:t>
            </a:r>
            <a:r>
              <a:rPr lang="de-CH" sz="1400" b="1" dirty="0">
                <a:cs typeface="Arial" panose="020B0604020202020204" pitchFamily="34" charset="0"/>
              </a:rPr>
              <a:t> </a:t>
            </a:r>
            <a:r>
              <a:rPr lang="de-CH" sz="1400" b="1" dirty="0" err="1">
                <a:cs typeface="Arial" panose="020B0604020202020204" pitchFamily="34" charset="0"/>
              </a:rPr>
              <a:t>serine</a:t>
            </a:r>
            <a:r>
              <a:rPr lang="de-CH" sz="1400" b="1" dirty="0">
                <a:cs typeface="Arial" panose="020B0604020202020204" pitchFamily="34" charset="0"/>
              </a:rPr>
              <a:t> </a:t>
            </a:r>
            <a:r>
              <a:rPr lang="de-CH" sz="1400" b="1" dirty="0" err="1">
                <a:cs typeface="Arial" panose="020B0604020202020204" pitchFamily="34" charset="0"/>
              </a:rPr>
              <a:t>phosphorylations</a:t>
            </a:r>
            <a:endParaRPr lang="de-DE" sz="1400" b="1" dirty="0"/>
          </a:p>
        </p:txBody>
      </p:sp>
      <p:sp>
        <p:nvSpPr>
          <p:cNvPr id="141" name="Rechteck 140"/>
          <p:cNvSpPr/>
          <p:nvPr/>
        </p:nvSpPr>
        <p:spPr>
          <a:xfrm>
            <a:off x="6812847" y="2863421"/>
            <a:ext cx="1761829" cy="307777"/>
          </a:xfrm>
          <a:prstGeom prst="rect">
            <a:avLst/>
          </a:prstGeom>
        </p:spPr>
        <p:txBody>
          <a:bodyPr wrap="none">
            <a:spAutoFit/>
          </a:bodyPr>
          <a:lstStyle/>
          <a:p>
            <a:r>
              <a:rPr lang="de-CH" sz="1400" b="1" dirty="0">
                <a:cs typeface="Arial" panose="020B0604020202020204" pitchFamily="34" charset="0"/>
              </a:rPr>
              <a:t>N-VP2 </a:t>
            </a:r>
            <a:r>
              <a:rPr lang="de-CH" sz="1400" b="1" dirty="0" err="1">
                <a:cs typeface="Arial" panose="020B0604020202020204" pitchFamily="34" charset="0"/>
              </a:rPr>
              <a:t>of</a:t>
            </a:r>
            <a:r>
              <a:rPr lang="de-CH" sz="1400" b="1" dirty="0">
                <a:cs typeface="Arial" panose="020B0604020202020204" pitchFamily="34" charset="0"/>
              </a:rPr>
              <a:t> 5SG </a:t>
            </a:r>
            <a:r>
              <a:rPr lang="de-CH" sz="1400" b="1" dirty="0" err="1">
                <a:cs typeface="Arial" panose="020B0604020202020204" pitchFamily="34" charset="0"/>
              </a:rPr>
              <a:t>mutant</a:t>
            </a:r>
            <a:endParaRPr lang="de-DE" sz="14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feld 20"/>
          <p:cNvSpPr txBox="1"/>
          <p:nvPr/>
        </p:nvSpPr>
        <p:spPr>
          <a:xfrm>
            <a:off x="1400297" y="2273215"/>
            <a:ext cx="576064" cy="276999"/>
          </a:xfrm>
          <a:prstGeom prst="rect">
            <a:avLst/>
          </a:prstGeom>
          <a:noFill/>
        </p:spPr>
        <p:txBody>
          <a:bodyPr wrap="square" rtlCol="0">
            <a:spAutoFit/>
          </a:bodyPr>
          <a:lstStyle/>
          <a:p>
            <a:r>
              <a:rPr lang="de-CH" sz="1200" b="1" smtClean="0">
                <a:cs typeface="Arial" panose="020B0604020202020204" pitchFamily="34" charset="0"/>
              </a:rPr>
              <a:t>10 h</a:t>
            </a:r>
            <a:endParaRPr lang="en-GB" sz="1200" b="1">
              <a:cs typeface="Arial" panose="020B0604020202020204" pitchFamily="34" charset="0"/>
            </a:endParaRPr>
          </a:p>
        </p:txBody>
      </p:sp>
      <p:sp>
        <p:nvSpPr>
          <p:cNvPr id="41" name="Textfeld 21"/>
          <p:cNvSpPr txBox="1"/>
          <p:nvPr/>
        </p:nvSpPr>
        <p:spPr>
          <a:xfrm>
            <a:off x="1400297" y="3618486"/>
            <a:ext cx="576064" cy="276999"/>
          </a:xfrm>
          <a:prstGeom prst="rect">
            <a:avLst/>
          </a:prstGeom>
          <a:noFill/>
        </p:spPr>
        <p:txBody>
          <a:bodyPr wrap="square" rtlCol="0">
            <a:spAutoFit/>
          </a:bodyPr>
          <a:lstStyle/>
          <a:p>
            <a:r>
              <a:rPr lang="de-CH" sz="1200" b="1" smtClean="0">
                <a:cs typeface="Arial" panose="020B0604020202020204" pitchFamily="34" charset="0"/>
              </a:rPr>
              <a:t>14 h</a:t>
            </a:r>
            <a:endParaRPr lang="en-GB" sz="1200" b="1">
              <a:cs typeface="Arial" panose="020B0604020202020204" pitchFamily="34" charset="0"/>
            </a:endParaRPr>
          </a:p>
        </p:txBody>
      </p:sp>
      <p:sp>
        <p:nvSpPr>
          <p:cNvPr id="42" name="Textfeld 22"/>
          <p:cNvSpPr txBox="1"/>
          <p:nvPr/>
        </p:nvSpPr>
        <p:spPr>
          <a:xfrm>
            <a:off x="1400297" y="4916506"/>
            <a:ext cx="576064" cy="276999"/>
          </a:xfrm>
          <a:prstGeom prst="rect">
            <a:avLst/>
          </a:prstGeom>
          <a:noFill/>
        </p:spPr>
        <p:txBody>
          <a:bodyPr wrap="square" rtlCol="0">
            <a:spAutoFit/>
          </a:bodyPr>
          <a:lstStyle/>
          <a:p>
            <a:r>
              <a:rPr lang="de-CH" sz="1200" b="1" smtClean="0">
                <a:cs typeface="Arial" panose="020B0604020202020204" pitchFamily="34" charset="0"/>
              </a:rPr>
              <a:t>18 h</a:t>
            </a:r>
            <a:endParaRPr lang="en-GB" sz="1200" b="1">
              <a:cs typeface="Arial" panose="020B0604020202020204" pitchFamily="34" charset="0"/>
            </a:endParaRPr>
          </a:p>
        </p:txBody>
      </p:sp>
      <p:sp>
        <p:nvSpPr>
          <p:cNvPr id="43" name="Textfeld 28"/>
          <p:cNvSpPr txBox="1"/>
          <p:nvPr/>
        </p:nvSpPr>
        <p:spPr>
          <a:xfrm>
            <a:off x="967798" y="1499229"/>
            <a:ext cx="435104" cy="338554"/>
          </a:xfrm>
          <a:prstGeom prst="rect">
            <a:avLst/>
          </a:prstGeom>
          <a:noFill/>
        </p:spPr>
        <p:txBody>
          <a:bodyPr wrap="square" rtlCol="0">
            <a:spAutoFit/>
          </a:bodyPr>
          <a:lstStyle/>
          <a:p>
            <a:r>
              <a:rPr lang="de-CH" sz="1600" b="1" dirty="0" smtClean="0">
                <a:cs typeface="Arial" panose="020B0604020202020204" pitchFamily="34" charset="0"/>
              </a:rPr>
              <a:t>A9</a:t>
            </a:r>
            <a:endParaRPr lang="en-GB" sz="1200" b="1" dirty="0">
              <a:cs typeface="Arial" panose="020B0604020202020204" pitchFamily="34" charset="0"/>
            </a:endParaRPr>
          </a:p>
        </p:txBody>
      </p:sp>
      <p:sp>
        <p:nvSpPr>
          <p:cNvPr id="44" name="Textfeld 29"/>
          <p:cNvSpPr txBox="1"/>
          <p:nvPr/>
        </p:nvSpPr>
        <p:spPr>
          <a:xfrm>
            <a:off x="2392620" y="1499229"/>
            <a:ext cx="1074321" cy="338554"/>
          </a:xfrm>
          <a:prstGeom prst="rect">
            <a:avLst/>
          </a:prstGeom>
          <a:noFill/>
        </p:spPr>
        <p:txBody>
          <a:bodyPr wrap="square" rtlCol="0">
            <a:spAutoFit/>
          </a:bodyPr>
          <a:lstStyle/>
          <a:p>
            <a:r>
              <a:rPr lang="de-CH" sz="1600" b="1" dirty="0" smtClean="0">
                <a:cs typeface="Arial" panose="020B0604020202020204" pitchFamily="34" charset="0"/>
              </a:rPr>
              <a:t>NB324K</a:t>
            </a:r>
            <a:endParaRPr lang="en-GB" sz="1600" b="1" dirty="0">
              <a:cs typeface="Arial" panose="020B0604020202020204" pitchFamily="34" charset="0"/>
            </a:endParaRPr>
          </a:p>
        </p:txBody>
      </p:sp>
      <p:sp>
        <p:nvSpPr>
          <p:cNvPr id="45" name="Textfeld 36"/>
          <p:cNvSpPr txBox="1"/>
          <p:nvPr/>
        </p:nvSpPr>
        <p:spPr>
          <a:xfrm>
            <a:off x="2991191" y="2273215"/>
            <a:ext cx="576064" cy="276999"/>
          </a:xfrm>
          <a:prstGeom prst="rect">
            <a:avLst/>
          </a:prstGeom>
          <a:noFill/>
        </p:spPr>
        <p:txBody>
          <a:bodyPr wrap="square" rtlCol="0">
            <a:spAutoFit/>
          </a:bodyPr>
          <a:lstStyle/>
          <a:p>
            <a:r>
              <a:rPr lang="de-CH" sz="1200" b="1" smtClean="0">
                <a:cs typeface="Arial" panose="020B0604020202020204" pitchFamily="34" charset="0"/>
              </a:rPr>
              <a:t>10 h</a:t>
            </a:r>
            <a:endParaRPr lang="en-GB" sz="1200" b="1">
              <a:cs typeface="Arial" panose="020B0604020202020204" pitchFamily="34" charset="0"/>
            </a:endParaRPr>
          </a:p>
        </p:txBody>
      </p:sp>
      <p:sp>
        <p:nvSpPr>
          <p:cNvPr id="46" name="Textfeld 37"/>
          <p:cNvSpPr txBox="1"/>
          <p:nvPr/>
        </p:nvSpPr>
        <p:spPr>
          <a:xfrm>
            <a:off x="2991191" y="3618486"/>
            <a:ext cx="576064" cy="276999"/>
          </a:xfrm>
          <a:prstGeom prst="rect">
            <a:avLst/>
          </a:prstGeom>
          <a:noFill/>
        </p:spPr>
        <p:txBody>
          <a:bodyPr wrap="square" rtlCol="0">
            <a:spAutoFit/>
          </a:bodyPr>
          <a:lstStyle/>
          <a:p>
            <a:r>
              <a:rPr lang="de-CH" sz="1200" b="1" smtClean="0">
                <a:cs typeface="Arial" panose="020B0604020202020204" pitchFamily="34" charset="0"/>
              </a:rPr>
              <a:t>14 h</a:t>
            </a:r>
            <a:endParaRPr lang="en-GB" sz="1200" b="1">
              <a:cs typeface="Arial" panose="020B0604020202020204" pitchFamily="34" charset="0"/>
            </a:endParaRPr>
          </a:p>
        </p:txBody>
      </p:sp>
      <p:sp>
        <p:nvSpPr>
          <p:cNvPr id="47" name="Textfeld 38"/>
          <p:cNvSpPr txBox="1"/>
          <p:nvPr/>
        </p:nvSpPr>
        <p:spPr>
          <a:xfrm>
            <a:off x="2991191" y="4916506"/>
            <a:ext cx="576064" cy="276999"/>
          </a:xfrm>
          <a:prstGeom prst="rect">
            <a:avLst/>
          </a:prstGeom>
          <a:noFill/>
        </p:spPr>
        <p:txBody>
          <a:bodyPr wrap="square" rtlCol="0">
            <a:spAutoFit/>
          </a:bodyPr>
          <a:lstStyle/>
          <a:p>
            <a:r>
              <a:rPr lang="de-CH" sz="1200" b="1" smtClean="0">
                <a:cs typeface="Arial" panose="020B0604020202020204" pitchFamily="34" charset="0"/>
              </a:rPr>
              <a:t>18 h</a:t>
            </a:r>
            <a:endParaRPr lang="en-GB" sz="1200" b="1">
              <a:cs typeface="Arial" panose="020B0604020202020204" pitchFamily="34" charset="0"/>
            </a:endParaRPr>
          </a:p>
        </p:txBody>
      </p:sp>
      <p:pic>
        <p:nvPicPr>
          <p:cNvPr id="48" name="Picture 3" descr="C:\Users\Raphael\Desktop 4\Temporary Export Files\A9 Nuclei Maturation 10h.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2173964"/>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Raphael\Desktop 4\Temporary Export Files\A9 Nuclei Maturation 14h.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3527860"/>
            <a:ext cx="168320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C:\Users\Raphael\Desktop 4\Temporary Export Files\A9 Nuclei Maturation 18h.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4833296"/>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C:\Users\Raphael\Desktop 4\Temporary Export Files\NB Nuclei Maturation 16h.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3527860"/>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C:\Users\Raphael\Desktop 4\Temporary Export Files\NB Nuclei Maturation 14h.tif"/>
          <p:cNvPicPr>
            <a:picLocks noChangeAspect="1" noChangeArrowheads="1"/>
          </p:cNvPicPr>
          <p:nvPr/>
        </p:nvPicPr>
        <p:blipFill>
          <a:blip r:embed="rId8"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2173964"/>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C:\Users\Raphael\Desktop 4\Temporary Export Files\NB Nuclei Maturation 18h.tif"/>
          <p:cNvPicPr>
            <a:picLocks noChangeAspect="1" noChangeArrowheads="1"/>
          </p:cNvPicPr>
          <p:nvPr/>
        </p:nvPicPr>
        <p:blipFill>
          <a:blip r:embed="rId9"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4833296"/>
            <a:ext cx="1687645" cy="12600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2"/>
          <p:cNvSpPr txBox="1"/>
          <p:nvPr/>
        </p:nvSpPr>
        <p:spPr>
          <a:xfrm>
            <a:off x="802646" y="1988970"/>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smtClean="0">
                <a:cs typeface="Arial" panose="020B0604020202020204" pitchFamily="34" charset="0"/>
              </a:rPr>
              <a:t>1</a:t>
            </a:r>
            <a:endParaRPr lang="en-GB" sz="1000" b="1" baseline="-25000" dirty="0">
              <a:cs typeface="Arial" panose="020B0604020202020204" pitchFamily="34" charset="0"/>
            </a:endParaRPr>
          </a:p>
        </p:txBody>
      </p:sp>
      <p:sp>
        <p:nvSpPr>
          <p:cNvPr id="55" name="TextBox 36"/>
          <p:cNvSpPr txBox="1"/>
          <p:nvPr/>
        </p:nvSpPr>
        <p:spPr>
          <a:xfrm>
            <a:off x="1189108" y="1988970"/>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a:cs typeface="Arial" panose="020B0604020202020204" pitchFamily="34" charset="0"/>
              </a:rPr>
              <a:t>2</a:t>
            </a:r>
            <a:endParaRPr lang="en-GB" sz="1000" b="1" baseline="-25000" dirty="0">
              <a:cs typeface="Arial" panose="020B0604020202020204" pitchFamily="34" charset="0"/>
            </a:endParaRPr>
          </a:p>
        </p:txBody>
      </p:sp>
      <p:sp>
        <p:nvSpPr>
          <p:cNvPr id="56" name="TextBox 37"/>
          <p:cNvSpPr txBox="1"/>
          <p:nvPr/>
        </p:nvSpPr>
        <p:spPr>
          <a:xfrm>
            <a:off x="2314814" y="1982136"/>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smtClean="0">
                <a:cs typeface="Arial" panose="020B0604020202020204" pitchFamily="34" charset="0"/>
              </a:rPr>
              <a:t>1</a:t>
            </a:r>
            <a:endParaRPr lang="en-GB" sz="1000" b="1" baseline="-25000" dirty="0">
              <a:cs typeface="Arial" panose="020B0604020202020204" pitchFamily="34" charset="0"/>
            </a:endParaRPr>
          </a:p>
        </p:txBody>
      </p:sp>
      <p:sp>
        <p:nvSpPr>
          <p:cNvPr id="57" name="TextBox 38"/>
          <p:cNvSpPr txBox="1"/>
          <p:nvPr/>
        </p:nvSpPr>
        <p:spPr>
          <a:xfrm>
            <a:off x="2688116" y="1982136"/>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a:cs typeface="Arial" panose="020B0604020202020204" pitchFamily="34" charset="0"/>
              </a:rPr>
              <a:t>2</a:t>
            </a:r>
            <a:endParaRPr lang="en-GB" sz="1000" b="1" baseline="-25000" dirty="0">
              <a:cs typeface="Arial" panose="020B0604020202020204" pitchFamily="34" charset="0"/>
            </a:endParaRPr>
          </a:p>
        </p:txBody>
      </p:sp>
      <p:cxnSp>
        <p:nvCxnSpPr>
          <p:cNvPr id="58" name="Gerade Verbindung 57"/>
          <p:cNvCxnSpPr/>
          <p:nvPr/>
        </p:nvCxnSpPr>
        <p:spPr>
          <a:xfrm>
            <a:off x="1117620" y="227103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a:off x="1273512" y="227103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a:off x="1273512" y="362219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a:xfrm>
            <a:off x="1117620" y="362614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1273512" y="493031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nvCxnSpPr>
        <p:spPr>
          <a:xfrm>
            <a:off x="1117620" y="4929850"/>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662226" y="227456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a:off x="2818118" y="227456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a:xfrm>
            <a:off x="2818118" y="362573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2662226" y="362968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a:xfrm>
            <a:off x="2818118" y="493385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a:xfrm>
            <a:off x="2662226" y="493338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502048" y="1706978"/>
            <a:ext cx="1354858" cy="261610"/>
          </a:xfrm>
          <a:prstGeom prst="rect">
            <a:avLst/>
          </a:prstGeom>
          <a:noFill/>
        </p:spPr>
        <p:txBody>
          <a:bodyPr wrap="none" rtlCol="0">
            <a:spAutoFit/>
          </a:bodyPr>
          <a:lstStyle/>
          <a:p>
            <a:r>
              <a:rPr lang="de-CH" sz="1100" b="1" dirty="0" smtClean="0"/>
              <a:t>(</a:t>
            </a:r>
            <a:r>
              <a:rPr lang="de-CH" sz="1100" b="1" dirty="0" err="1" smtClean="0"/>
              <a:t>Murine</a:t>
            </a:r>
            <a:r>
              <a:rPr lang="de-CH" sz="1100" b="1" dirty="0" smtClean="0"/>
              <a:t> </a:t>
            </a:r>
            <a:r>
              <a:rPr lang="de-CH" sz="1100" b="1" dirty="0" err="1" smtClean="0"/>
              <a:t>fibroblasts</a:t>
            </a:r>
            <a:r>
              <a:rPr lang="de-CH" sz="1100" b="1" dirty="0" smtClean="0"/>
              <a:t>)</a:t>
            </a:r>
            <a:endParaRPr lang="en-US" sz="1100" b="1" dirty="0"/>
          </a:p>
        </p:txBody>
      </p:sp>
      <p:sp>
        <p:nvSpPr>
          <p:cNvPr id="75" name="Textfeld 74"/>
          <p:cNvSpPr txBox="1"/>
          <p:nvPr/>
        </p:nvSpPr>
        <p:spPr>
          <a:xfrm>
            <a:off x="1979712" y="1706978"/>
            <a:ext cx="1747594" cy="261610"/>
          </a:xfrm>
          <a:prstGeom prst="rect">
            <a:avLst/>
          </a:prstGeom>
          <a:noFill/>
        </p:spPr>
        <p:txBody>
          <a:bodyPr wrap="none" rtlCol="0">
            <a:spAutoFit/>
          </a:bodyPr>
          <a:lstStyle/>
          <a:p>
            <a:r>
              <a:rPr lang="de-CH" sz="1100" b="1" dirty="0" smtClean="0"/>
              <a:t>(Human </a:t>
            </a:r>
            <a:r>
              <a:rPr lang="de-CH" sz="1100" b="1" dirty="0" err="1" smtClean="0"/>
              <a:t>transformed</a:t>
            </a:r>
            <a:r>
              <a:rPr lang="de-CH" sz="1100" b="1" dirty="0" smtClean="0"/>
              <a:t> </a:t>
            </a:r>
            <a:r>
              <a:rPr lang="de-CH" sz="1100" b="1" dirty="0" err="1" smtClean="0"/>
              <a:t>cells</a:t>
            </a:r>
            <a:r>
              <a:rPr lang="de-CH" sz="1100" b="1" dirty="0" smtClean="0"/>
              <a:t>)</a:t>
            </a:r>
            <a:endParaRPr lang="en-US" sz="1100" b="1" dirty="0"/>
          </a:p>
        </p:txBody>
      </p:sp>
      <p:sp>
        <p:nvSpPr>
          <p:cNvPr id="36" name="Textfeld 37"/>
          <p:cNvSpPr txBox="1"/>
          <p:nvPr/>
        </p:nvSpPr>
        <p:spPr>
          <a:xfrm>
            <a:off x="6950211" y="2649155"/>
            <a:ext cx="576064" cy="276999"/>
          </a:xfrm>
          <a:prstGeom prst="rect">
            <a:avLst/>
          </a:prstGeom>
          <a:noFill/>
        </p:spPr>
        <p:txBody>
          <a:bodyPr wrap="square" rtlCol="0">
            <a:spAutoFit/>
          </a:bodyPr>
          <a:lstStyle/>
          <a:p>
            <a:r>
              <a:rPr lang="de-CH" sz="1200" b="1" dirty="0">
                <a:cs typeface="Arial" panose="020B0604020202020204" pitchFamily="34" charset="0"/>
              </a:rPr>
              <a:t>2</a:t>
            </a:r>
            <a:r>
              <a:rPr lang="de-CH" sz="1200" b="1" dirty="0" smtClean="0">
                <a:cs typeface="Arial" panose="020B0604020202020204" pitchFamily="34" charset="0"/>
              </a:rPr>
              <a:t>4 h</a:t>
            </a:r>
            <a:endParaRPr lang="en-GB" sz="1200" b="1" dirty="0">
              <a:cs typeface="Arial" panose="020B0604020202020204" pitchFamily="34" charset="0"/>
            </a:endParaRPr>
          </a:p>
        </p:txBody>
      </p:sp>
      <p:sp>
        <p:nvSpPr>
          <p:cNvPr id="37" name="Textfeld 37"/>
          <p:cNvSpPr txBox="1"/>
          <p:nvPr/>
        </p:nvSpPr>
        <p:spPr>
          <a:xfrm>
            <a:off x="6950211" y="3947175"/>
            <a:ext cx="576064" cy="276999"/>
          </a:xfrm>
          <a:prstGeom prst="rect">
            <a:avLst/>
          </a:prstGeom>
          <a:noFill/>
        </p:spPr>
        <p:txBody>
          <a:bodyPr wrap="square" rtlCol="0">
            <a:spAutoFit/>
          </a:bodyPr>
          <a:lstStyle/>
          <a:p>
            <a:r>
              <a:rPr lang="de-CH" sz="1200" b="1" dirty="0" smtClean="0">
                <a:cs typeface="Arial" panose="020B0604020202020204" pitchFamily="34" charset="0"/>
              </a:rPr>
              <a:t>48 h</a:t>
            </a:r>
            <a:endParaRPr lang="en-GB" sz="1200" b="1" dirty="0">
              <a:cs typeface="Arial" panose="020B0604020202020204" pitchFamily="34" charset="0"/>
            </a:endParaRPr>
          </a:p>
        </p:txBody>
      </p:sp>
      <p:pic>
        <p:nvPicPr>
          <p:cNvPr id="38" name="Picture 2" descr="C:\Users\Raphael\Desktop 4\Temporary Export Files\WT transfection 48 hpT absolute.tif"/>
          <p:cNvPicPr>
            <a:picLocks noChangeAspect="1" noChangeArrowheads="1"/>
          </p:cNvPicPr>
          <p:nvPr/>
        </p:nvPicPr>
        <p:blipFill>
          <a:blip r:embed="rId10"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652120" y="3855344"/>
            <a:ext cx="1837839" cy="126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Raphael\Desktop 4\Temporary Export Files\WT transfection 24 hpT absolute.tif"/>
          <p:cNvPicPr>
            <a:picLocks noChangeAspect="1" noChangeArrowheads="1"/>
          </p:cNvPicPr>
          <p:nvPr/>
        </p:nvPicPr>
        <p:blipFill>
          <a:blip r:embed="rId11"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655979" y="2549908"/>
            <a:ext cx="1837839" cy="1260000"/>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Gerade Verbindung 69"/>
          <p:cNvCxnSpPr/>
          <p:nvPr/>
        </p:nvCxnSpPr>
        <p:spPr>
          <a:xfrm>
            <a:off x="6852684" y="264718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a:xfrm>
            <a:off x="6663024" y="265113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852684" y="395530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nvCxnSpPr>
        <p:spPr>
          <a:xfrm>
            <a:off x="6663024" y="3954840"/>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4" name="TextBox 37"/>
          <p:cNvSpPr txBox="1"/>
          <p:nvPr/>
        </p:nvSpPr>
        <p:spPr>
          <a:xfrm>
            <a:off x="6319634" y="2464104"/>
            <a:ext cx="532518" cy="246221"/>
          </a:xfrm>
          <a:prstGeom prst="rect">
            <a:avLst/>
          </a:prstGeom>
          <a:noFill/>
        </p:spPr>
        <p:txBody>
          <a:bodyPr wrap="none" rtlCol="0">
            <a:spAutoFit/>
          </a:bodyPr>
          <a:lstStyle/>
          <a:p>
            <a:r>
              <a:rPr lang="fr-CH" sz="1000" b="1" dirty="0" smtClean="0">
                <a:latin typeface="Arial" panose="020B0604020202020204" pitchFamily="34" charset="0"/>
                <a:cs typeface="Arial" panose="020B0604020202020204" pitchFamily="34" charset="0"/>
              </a:rPr>
              <a:t>FC-P</a:t>
            </a:r>
            <a:r>
              <a:rPr lang="fr-CH" sz="1000" b="1" baseline="-25000" dirty="0" smtClean="0">
                <a:latin typeface="Arial" panose="020B0604020202020204" pitchFamily="34" charset="0"/>
                <a:cs typeface="Arial" panose="020B0604020202020204" pitchFamily="34" charset="0"/>
              </a:rPr>
              <a:t>1</a:t>
            </a:r>
            <a:endParaRPr lang="en-GB" sz="1000" b="1" baseline="-25000" dirty="0">
              <a:latin typeface="Arial" panose="020B0604020202020204" pitchFamily="34" charset="0"/>
              <a:cs typeface="Arial" panose="020B0604020202020204" pitchFamily="34" charset="0"/>
            </a:endParaRPr>
          </a:p>
        </p:txBody>
      </p:sp>
      <p:sp>
        <p:nvSpPr>
          <p:cNvPr id="76" name="TextBox 38"/>
          <p:cNvSpPr txBox="1"/>
          <p:nvPr/>
        </p:nvSpPr>
        <p:spPr>
          <a:xfrm>
            <a:off x="6708594" y="2464104"/>
            <a:ext cx="532518" cy="246221"/>
          </a:xfrm>
          <a:prstGeom prst="rect">
            <a:avLst/>
          </a:prstGeom>
          <a:noFill/>
        </p:spPr>
        <p:txBody>
          <a:bodyPr wrap="none" rtlCol="0">
            <a:spAutoFit/>
          </a:bodyPr>
          <a:lstStyle/>
          <a:p>
            <a:r>
              <a:rPr lang="fr-CH" sz="1000" b="1" dirty="0" smtClean="0">
                <a:latin typeface="Arial" panose="020B0604020202020204" pitchFamily="34" charset="0"/>
                <a:cs typeface="Arial" panose="020B0604020202020204" pitchFamily="34" charset="0"/>
              </a:rPr>
              <a:t>FC-P</a:t>
            </a:r>
            <a:r>
              <a:rPr lang="fr-CH" sz="1000" b="1" baseline="-25000" dirty="0">
                <a:latin typeface="Arial" panose="020B0604020202020204" pitchFamily="34" charset="0"/>
                <a:cs typeface="Arial" panose="020B0604020202020204" pitchFamily="34" charset="0"/>
              </a:rPr>
              <a:t>2</a:t>
            </a:r>
            <a:endParaRPr lang="en-GB" sz="1000" b="1" baseline="-2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8532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44033" name="Picture 1" descr="C:\Users\Raphael\Desktop 4\Prezi Präsentation Bilder\Overview.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9"/>
          <a:stretch/>
        </p:blipFill>
        <p:spPr bwMode="auto">
          <a:xfrm>
            <a:off x="94308" y="1354991"/>
            <a:ext cx="6118033" cy="4594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Morphology and Size of </a:t>
            </a:r>
            <a:r>
              <a:rPr lang="en-US" sz="2800" b="1" dirty="0">
                <a:solidFill>
                  <a:schemeClr val="bg1"/>
                </a:solidFill>
                <a:latin typeface="+mj-lt"/>
              </a:rPr>
              <a:t>D</a:t>
            </a:r>
            <a:r>
              <a:rPr lang="en-US" sz="2800" b="1" dirty="0" smtClean="0">
                <a:solidFill>
                  <a:schemeClr val="bg1"/>
                </a:solidFill>
                <a:latin typeface="+mj-lt"/>
              </a:rPr>
              <a:t>ifferent </a:t>
            </a:r>
            <a:r>
              <a:rPr lang="en-US" sz="2800" b="1" dirty="0">
                <a:solidFill>
                  <a:schemeClr val="bg1"/>
                </a:solidFill>
                <a:latin typeface="+mj-lt"/>
              </a:rPr>
              <a:t>V</a:t>
            </a:r>
            <a:r>
              <a:rPr lang="en-US" sz="2800" b="1" dirty="0" smtClean="0">
                <a:solidFill>
                  <a:schemeClr val="bg1"/>
                </a:solidFill>
                <a:latin typeface="+mj-lt"/>
              </a:rPr>
              <a:t>iruses</a:t>
            </a:r>
            <a:endParaRPr lang="en-US" sz="2800" b="1" dirty="0">
              <a:solidFill>
                <a:schemeClr val="bg1"/>
              </a:solidFill>
              <a:latin typeface="+mj-lt"/>
            </a:endParaRPr>
          </a:p>
        </p:txBody>
      </p:sp>
      <p:pic>
        <p:nvPicPr>
          <p:cNvPr id="44034" name="Picture 2" descr="C:\Users\Raphael\Desktop 4\Prezi Präsentation Bilder\Ribosom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201623" y="2717665"/>
            <a:ext cx="3236796" cy="2144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6760766" y="1516683"/>
            <a:ext cx="2131714" cy="584775"/>
          </a:xfrm>
          <a:prstGeom prst="rect">
            <a:avLst/>
          </a:prstGeom>
          <a:noFill/>
        </p:spPr>
        <p:txBody>
          <a:bodyPr wrap="square" rtlCol="0">
            <a:spAutoFit/>
          </a:bodyPr>
          <a:lstStyle/>
          <a:p>
            <a:pPr algn="ctr"/>
            <a:r>
              <a:rPr lang="de-CH" sz="1600" b="1" dirty="0" smtClean="0"/>
              <a:t>MVM </a:t>
            </a:r>
            <a:r>
              <a:rPr lang="de-CH" sz="1600" b="1" dirty="0" err="1" smtClean="0"/>
              <a:t>has</a:t>
            </a:r>
            <a:r>
              <a:rPr lang="de-CH" sz="1600" b="1" dirty="0" smtClean="0"/>
              <a:t> a </a:t>
            </a:r>
            <a:r>
              <a:rPr lang="de-CH" sz="1600" b="1" dirty="0" err="1" smtClean="0"/>
              <a:t>similar</a:t>
            </a:r>
            <a:r>
              <a:rPr lang="de-CH" sz="1600" b="1" dirty="0" smtClean="0"/>
              <a:t> </a:t>
            </a:r>
            <a:r>
              <a:rPr lang="de-CH" sz="1600" b="1" dirty="0" err="1" smtClean="0"/>
              <a:t>size</a:t>
            </a:r>
            <a:r>
              <a:rPr lang="de-CH" sz="1600" b="1" dirty="0" smtClean="0"/>
              <a:t> </a:t>
            </a:r>
            <a:r>
              <a:rPr lang="de-CH" sz="1600" b="1" dirty="0" err="1" smtClean="0"/>
              <a:t>as</a:t>
            </a:r>
            <a:r>
              <a:rPr lang="de-CH" sz="1600" b="1" dirty="0" smtClean="0"/>
              <a:t> a </a:t>
            </a:r>
            <a:r>
              <a:rPr lang="de-CH" sz="1600" b="1" dirty="0" err="1" smtClean="0"/>
              <a:t>ribosome</a:t>
            </a:r>
            <a:endParaRPr lang="de-DE" sz="1600" b="1" dirty="0"/>
          </a:p>
        </p:txBody>
      </p:sp>
      <p:pic>
        <p:nvPicPr>
          <p:cNvPr id="9" name="Picture 3"/>
          <p:cNvPicPr>
            <a:picLocks noChangeAspect="1" noChangeArrowheads="1"/>
          </p:cNvPicPr>
          <p:nvPr/>
        </p:nvPicPr>
        <p:blipFill rotWithShape="1">
          <a:blip r:embed="rId6">
            <a:clrChange>
              <a:clrFrom>
                <a:srgbClr val="E6E6E6"/>
              </a:clrFrom>
              <a:clrTo>
                <a:srgbClr val="E6E6E6">
                  <a:alpha val="0"/>
                </a:srgbClr>
              </a:clrTo>
            </a:clrChange>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2328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801686" y="4484587"/>
            <a:ext cx="8044503" cy="323165"/>
          </a:xfrm>
          <a:prstGeom prst="rect">
            <a:avLst/>
          </a:prstGeom>
          <a:noFill/>
        </p:spPr>
        <p:txBody>
          <a:bodyPr wrap="square" rtlCol="0">
            <a:spAutoFit/>
          </a:bodyPr>
          <a:lstStyle/>
          <a:p>
            <a:r>
              <a:rPr lang="de-DE" sz="1500" b="1" dirty="0" smtClean="0">
                <a:latin typeface="Arial" panose="020B0604020202020204" pitchFamily="34" charset="0"/>
                <a:cs typeface="Arial" panose="020B0604020202020204" pitchFamily="34" charset="0"/>
              </a:rPr>
              <a:t>  H</a:t>
            </a:r>
            <a:r>
              <a:rPr lang="de-DE" sz="1500" b="1" baseline="-25000" dirty="0" smtClean="0">
                <a:latin typeface="Arial" panose="020B0604020202020204" pitchFamily="34" charset="0"/>
                <a:cs typeface="Arial" panose="020B0604020202020204" pitchFamily="34" charset="0"/>
              </a:rPr>
              <a:t>2</a:t>
            </a:r>
            <a:r>
              <a:rPr lang="de-DE" sz="1500" b="1" dirty="0" smtClean="0">
                <a:latin typeface="Arial" panose="020B0604020202020204" pitchFamily="34" charset="0"/>
                <a:cs typeface="Arial" panose="020B0604020202020204" pitchFamily="34" charset="0"/>
              </a:rPr>
              <a:t>N  M</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DGT</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QPD</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GNAVH</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AARVERAADGPGG</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GGGGSGGGGVGVSTGS      COOH</a:t>
            </a:r>
            <a:endParaRPr lang="de-DE" sz="1500" b="1" dirty="0">
              <a:latin typeface="Arial" panose="020B0604020202020204" pitchFamily="34" charset="0"/>
              <a:cs typeface="Arial" panose="020B0604020202020204" pitchFamily="34" charset="0"/>
            </a:endParaRPr>
          </a:p>
        </p:txBody>
      </p:sp>
      <p:cxnSp>
        <p:nvCxnSpPr>
          <p:cNvPr id="5" name="Gerade Verbindung 4"/>
          <p:cNvCxnSpPr/>
          <p:nvPr/>
        </p:nvCxnSpPr>
        <p:spPr>
          <a:xfrm>
            <a:off x="1342845" y="4638248"/>
            <a:ext cx="72000" cy="0"/>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6" name="Gerade Verbindung 5"/>
          <p:cNvCxnSpPr/>
          <p:nvPr/>
        </p:nvCxnSpPr>
        <p:spPr>
          <a:xfrm flipH="1">
            <a:off x="7786320" y="4638248"/>
            <a:ext cx="252000"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 name="Gerade Verbindung 6"/>
          <p:cNvCxnSpPr/>
          <p:nvPr/>
        </p:nvCxnSpPr>
        <p:spPr>
          <a:xfrm>
            <a:off x="1522019"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8" name="Gerade Verbindung 7"/>
          <p:cNvCxnSpPr/>
          <p:nvPr/>
        </p:nvCxnSpPr>
        <p:spPr>
          <a:xfrm>
            <a:off x="2087450"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 name="Gerade Verbindung 8"/>
          <p:cNvCxnSpPr/>
          <p:nvPr/>
        </p:nvCxnSpPr>
        <p:spPr>
          <a:xfrm>
            <a:off x="2750572"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0" name="Gerade Verbindung 9"/>
          <p:cNvCxnSpPr/>
          <p:nvPr/>
        </p:nvCxnSpPr>
        <p:spPr>
          <a:xfrm>
            <a:off x="3420229"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1" name="Gerade Verbindung 10"/>
          <p:cNvCxnSpPr/>
          <p:nvPr/>
        </p:nvCxnSpPr>
        <p:spPr>
          <a:xfrm>
            <a:off x="4072858"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Gerade Verbindung 11"/>
          <p:cNvCxnSpPr/>
          <p:nvPr/>
        </p:nvCxnSpPr>
        <p:spPr>
          <a:xfrm>
            <a:off x="4729377"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3" name="Gerade Verbindung 12"/>
          <p:cNvCxnSpPr/>
          <p:nvPr/>
        </p:nvCxnSpPr>
        <p:spPr>
          <a:xfrm>
            <a:off x="5435713"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4" name="Gerade Verbindung 13"/>
          <p:cNvCxnSpPr/>
          <p:nvPr/>
        </p:nvCxnSpPr>
        <p:spPr>
          <a:xfrm>
            <a:off x="6151012"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 name="Gerade Verbindung 14"/>
          <p:cNvCxnSpPr/>
          <p:nvPr/>
        </p:nvCxnSpPr>
        <p:spPr>
          <a:xfrm>
            <a:off x="6865178"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 name="Gerade Verbindung 15"/>
          <p:cNvCxnSpPr/>
          <p:nvPr/>
        </p:nvCxnSpPr>
        <p:spPr>
          <a:xfrm>
            <a:off x="7518247"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7" name="Textfeld 16"/>
          <p:cNvSpPr txBox="1"/>
          <p:nvPr/>
        </p:nvSpPr>
        <p:spPr>
          <a:xfrm>
            <a:off x="1387512" y="4848821"/>
            <a:ext cx="338284" cy="307777"/>
          </a:xfrm>
          <a:prstGeom prst="rect">
            <a:avLst/>
          </a:prstGeom>
          <a:noFill/>
        </p:spPr>
        <p:txBody>
          <a:bodyPr wrap="square" rtlCol="0">
            <a:spAutoFit/>
          </a:bodyPr>
          <a:lstStyle/>
          <a:p>
            <a:r>
              <a:rPr lang="de-CH" sz="1400" b="1" dirty="0" smtClean="0"/>
              <a:t>1</a:t>
            </a:r>
            <a:endParaRPr lang="de-DE" sz="1400" b="1" dirty="0"/>
          </a:p>
        </p:txBody>
      </p:sp>
      <p:sp>
        <p:nvSpPr>
          <p:cNvPr id="18" name="Textfeld 17"/>
          <p:cNvSpPr txBox="1"/>
          <p:nvPr/>
        </p:nvSpPr>
        <p:spPr>
          <a:xfrm>
            <a:off x="1951553" y="4848821"/>
            <a:ext cx="338284" cy="307777"/>
          </a:xfrm>
          <a:prstGeom prst="rect">
            <a:avLst/>
          </a:prstGeom>
          <a:noFill/>
        </p:spPr>
        <p:txBody>
          <a:bodyPr wrap="square" rtlCol="0">
            <a:spAutoFit/>
          </a:bodyPr>
          <a:lstStyle/>
          <a:p>
            <a:r>
              <a:rPr lang="de-CH" sz="1400" b="1" dirty="0"/>
              <a:t>5</a:t>
            </a:r>
            <a:endParaRPr lang="de-DE" sz="1400" b="1" dirty="0"/>
          </a:p>
        </p:txBody>
      </p:sp>
      <p:sp>
        <p:nvSpPr>
          <p:cNvPr id="19" name="Textfeld 18"/>
          <p:cNvSpPr txBox="1"/>
          <p:nvPr/>
        </p:nvSpPr>
        <p:spPr>
          <a:xfrm>
            <a:off x="2565942" y="4848821"/>
            <a:ext cx="422426" cy="307777"/>
          </a:xfrm>
          <a:prstGeom prst="rect">
            <a:avLst/>
          </a:prstGeom>
          <a:noFill/>
        </p:spPr>
        <p:txBody>
          <a:bodyPr wrap="square" rtlCol="0">
            <a:spAutoFit/>
          </a:bodyPr>
          <a:lstStyle/>
          <a:p>
            <a:r>
              <a:rPr lang="de-CH" sz="1400" b="1" dirty="0" smtClean="0"/>
              <a:t>10</a:t>
            </a:r>
            <a:endParaRPr lang="de-DE" sz="1400" b="1" dirty="0"/>
          </a:p>
        </p:txBody>
      </p:sp>
      <p:sp>
        <p:nvSpPr>
          <p:cNvPr id="20" name="Textfeld 19"/>
          <p:cNvSpPr txBox="1"/>
          <p:nvPr/>
        </p:nvSpPr>
        <p:spPr>
          <a:xfrm>
            <a:off x="3231736" y="4848821"/>
            <a:ext cx="453392" cy="307777"/>
          </a:xfrm>
          <a:prstGeom prst="rect">
            <a:avLst/>
          </a:prstGeom>
          <a:noFill/>
        </p:spPr>
        <p:txBody>
          <a:bodyPr wrap="square" rtlCol="0">
            <a:spAutoFit/>
          </a:bodyPr>
          <a:lstStyle/>
          <a:p>
            <a:r>
              <a:rPr lang="de-CH" sz="1400" b="1" dirty="0" smtClean="0"/>
              <a:t>15</a:t>
            </a:r>
            <a:endParaRPr lang="de-DE" sz="1400" b="1" dirty="0"/>
          </a:p>
        </p:txBody>
      </p:sp>
      <p:sp>
        <p:nvSpPr>
          <p:cNvPr id="21" name="Textfeld 20"/>
          <p:cNvSpPr txBox="1"/>
          <p:nvPr/>
        </p:nvSpPr>
        <p:spPr>
          <a:xfrm>
            <a:off x="3886112" y="4848821"/>
            <a:ext cx="457200" cy="307777"/>
          </a:xfrm>
          <a:prstGeom prst="rect">
            <a:avLst/>
          </a:prstGeom>
          <a:noFill/>
        </p:spPr>
        <p:txBody>
          <a:bodyPr wrap="square" rtlCol="0">
            <a:spAutoFit/>
          </a:bodyPr>
          <a:lstStyle/>
          <a:p>
            <a:r>
              <a:rPr lang="de-CH" sz="1400" b="1" dirty="0" smtClean="0"/>
              <a:t>20</a:t>
            </a:r>
            <a:endParaRPr lang="de-DE" sz="1400" b="1" dirty="0"/>
          </a:p>
        </p:txBody>
      </p:sp>
      <p:sp>
        <p:nvSpPr>
          <p:cNvPr id="22" name="Textfeld 21"/>
          <p:cNvSpPr txBox="1"/>
          <p:nvPr/>
        </p:nvSpPr>
        <p:spPr>
          <a:xfrm>
            <a:off x="4531997" y="4848821"/>
            <a:ext cx="394760" cy="307777"/>
          </a:xfrm>
          <a:prstGeom prst="rect">
            <a:avLst/>
          </a:prstGeom>
          <a:noFill/>
        </p:spPr>
        <p:txBody>
          <a:bodyPr wrap="square" rtlCol="0">
            <a:spAutoFit/>
          </a:bodyPr>
          <a:lstStyle/>
          <a:p>
            <a:r>
              <a:rPr lang="de-CH" sz="1400" b="1" dirty="0" smtClean="0"/>
              <a:t>25</a:t>
            </a:r>
            <a:endParaRPr lang="de-DE" sz="1400" b="1" dirty="0"/>
          </a:p>
        </p:txBody>
      </p:sp>
      <p:sp>
        <p:nvSpPr>
          <p:cNvPr id="23" name="Textfeld 22"/>
          <p:cNvSpPr txBox="1"/>
          <p:nvPr/>
        </p:nvSpPr>
        <p:spPr>
          <a:xfrm>
            <a:off x="5239282" y="4848821"/>
            <a:ext cx="395584" cy="307777"/>
          </a:xfrm>
          <a:prstGeom prst="rect">
            <a:avLst/>
          </a:prstGeom>
          <a:noFill/>
        </p:spPr>
        <p:txBody>
          <a:bodyPr wrap="square" rtlCol="0">
            <a:spAutoFit/>
          </a:bodyPr>
          <a:lstStyle/>
          <a:p>
            <a:r>
              <a:rPr lang="de-CH" sz="1400" b="1" dirty="0" smtClean="0"/>
              <a:t>30</a:t>
            </a:r>
            <a:endParaRPr lang="de-DE" sz="1400" b="1" dirty="0"/>
          </a:p>
        </p:txBody>
      </p:sp>
      <p:sp>
        <p:nvSpPr>
          <p:cNvPr id="24" name="Textfeld 23"/>
          <p:cNvSpPr txBox="1"/>
          <p:nvPr/>
        </p:nvSpPr>
        <p:spPr>
          <a:xfrm>
            <a:off x="5954775" y="4848821"/>
            <a:ext cx="395196" cy="307777"/>
          </a:xfrm>
          <a:prstGeom prst="rect">
            <a:avLst/>
          </a:prstGeom>
          <a:noFill/>
        </p:spPr>
        <p:txBody>
          <a:bodyPr wrap="square" rtlCol="0">
            <a:spAutoFit/>
          </a:bodyPr>
          <a:lstStyle/>
          <a:p>
            <a:r>
              <a:rPr lang="de-CH" sz="1400" b="1" dirty="0" smtClean="0"/>
              <a:t>35</a:t>
            </a:r>
            <a:endParaRPr lang="de-DE" sz="1400" b="1" dirty="0"/>
          </a:p>
        </p:txBody>
      </p:sp>
      <p:sp>
        <p:nvSpPr>
          <p:cNvPr id="25" name="Textfeld 24"/>
          <p:cNvSpPr txBox="1"/>
          <p:nvPr/>
        </p:nvSpPr>
        <p:spPr>
          <a:xfrm>
            <a:off x="6669230" y="4848821"/>
            <a:ext cx="395196" cy="307777"/>
          </a:xfrm>
          <a:prstGeom prst="rect">
            <a:avLst/>
          </a:prstGeom>
          <a:noFill/>
        </p:spPr>
        <p:txBody>
          <a:bodyPr wrap="square" rtlCol="0">
            <a:spAutoFit/>
          </a:bodyPr>
          <a:lstStyle/>
          <a:p>
            <a:r>
              <a:rPr lang="de-CH" sz="1400" b="1" dirty="0" smtClean="0"/>
              <a:t>40</a:t>
            </a:r>
            <a:endParaRPr lang="de-DE" sz="1400" b="1" dirty="0"/>
          </a:p>
        </p:txBody>
      </p:sp>
      <p:sp>
        <p:nvSpPr>
          <p:cNvPr id="26" name="Textfeld 25"/>
          <p:cNvSpPr txBox="1"/>
          <p:nvPr/>
        </p:nvSpPr>
        <p:spPr>
          <a:xfrm>
            <a:off x="7317556" y="4848821"/>
            <a:ext cx="395196" cy="307777"/>
          </a:xfrm>
          <a:prstGeom prst="rect">
            <a:avLst/>
          </a:prstGeom>
          <a:noFill/>
        </p:spPr>
        <p:txBody>
          <a:bodyPr wrap="square" rtlCol="0">
            <a:spAutoFit/>
          </a:bodyPr>
          <a:lstStyle/>
          <a:p>
            <a:r>
              <a:rPr lang="de-CH" sz="1400" b="1" dirty="0" smtClean="0"/>
              <a:t>45</a:t>
            </a:r>
            <a:endParaRPr lang="de-DE" sz="1400" b="1" dirty="0"/>
          </a:p>
        </p:txBody>
      </p:sp>
      <p:sp>
        <p:nvSpPr>
          <p:cNvPr id="27" name="Abgerundetes Rechteck 26"/>
          <p:cNvSpPr/>
          <p:nvPr/>
        </p:nvSpPr>
        <p:spPr>
          <a:xfrm>
            <a:off x="1583684"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28" name="Textfeld 27"/>
          <p:cNvSpPr txBox="1"/>
          <p:nvPr/>
        </p:nvSpPr>
        <p:spPr>
          <a:xfrm>
            <a:off x="1519433"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29" name="Gerade Verbindung 28"/>
          <p:cNvCxnSpPr/>
          <p:nvPr/>
        </p:nvCxnSpPr>
        <p:spPr>
          <a:xfrm>
            <a:off x="1685052"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0" name="Abgerundetes Rechteck 29"/>
          <p:cNvSpPr/>
          <p:nvPr/>
        </p:nvSpPr>
        <p:spPr>
          <a:xfrm>
            <a:off x="2095782"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1" name="Textfeld 30"/>
          <p:cNvSpPr txBox="1"/>
          <p:nvPr/>
        </p:nvSpPr>
        <p:spPr>
          <a:xfrm>
            <a:off x="2039904"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2" name="Gerade Verbindung 31"/>
          <p:cNvCxnSpPr/>
          <p:nvPr/>
        </p:nvCxnSpPr>
        <p:spPr>
          <a:xfrm>
            <a:off x="2205776"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3" name="Abgerundetes Rechteck 32"/>
          <p:cNvSpPr/>
          <p:nvPr/>
        </p:nvSpPr>
        <p:spPr>
          <a:xfrm>
            <a:off x="3452907"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4" name="Textfeld 33"/>
          <p:cNvSpPr txBox="1"/>
          <p:nvPr/>
        </p:nvSpPr>
        <p:spPr>
          <a:xfrm>
            <a:off x="3391520"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5" name="Gerade Verbindung 34"/>
          <p:cNvCxnSpPr/>
          <p:nvPr/>
        </p:nvCxnSpPr>
        <p:spPr>
          <a:xfrm>
            <a:off x="3558634"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6" name="Abgerundetes Rechteck 35"/>
          <p:cNvSpPr/>
          <p:nvPr/>
        </p:nvSpPr>
        <p:spPr>
          <a:xfrm>
            <a:off x="5375533"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7" name="Textfeld 36"/>
          <p:cNvSpPr txBox="1"/>
          <p:nvPr/>
        </p:nvSpPr>
        <p:spPr>
          <a:xfrm>
            <a:off x="5319655"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8" name="Gerade Verbindung 37"/>
          <p:cNvCxnSpPr/>
          <p:nvPr/>
        </p:nvCxnSpPr>
        <p:spPr>
          <a:xfrm>
            <a:off x="5485527"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9" name="Abgerundetes Rechteck 38"/>
          <p:cNvSpPr/>
          <p:nvPr/>
        </p:nvSpPr>
        <p:spPr>
          <a:xfrm>
            <a:off x="2637696"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40" name="Textfeld 39"/>
          <p:cNvSpPr txBox="1"/>
          <p:nvPr/>
        </p:nvSpPr>
        <p:spPr>
          <a:xfrm>
            <a:off x="2573445"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41" name="Gerade Verbindung 40"/>
          <p:cNvCxnSpPr/>
          <p:nvPr/>
        </p:nvCxnSpPr>
        <p:spPr>
          <a:xfrm>
            <a:off x="2754309"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grpSp>
        <p:nvGrpSpPr>
          <p:cNvPr id="42" name="Gruppieren 41"/>
          <p:cNvGrpSpPr/>
          <p:nvPr/>
        </p:nvGrpSpPr>
        <p:grpSpPr>
          <a:xfrm>
            <a:off x="6320282" y="3033335"/>
            <a:ext cx="456302" cy="365525"/>
            <a:chOff x="2546808" y="4846831"/>
            <a:chExt cx="456302" cy="365525"/>
          </a:xfrm>
        </p:grpSpPr>
        <p:cxnSp>
          <p:nvCxnSpPr>
            <p:cNvPr id="43" name="Curved Connector 4"/>
            <p:cNvCxnSpPr/>
            <p:nvPr/>
          </p:nvCxnSpPr>
          <p:spPr>
            <a:xfrm rot="20570005" flipV="1">
              <a:off x="2546808" y="4946531"/>
              <a:ext cx="450418" cy="265825"/>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4" name="Ellipse 43"/>
            <p:cNvSpPr/>
            <p:nvPr/>
          </p:nvSpPr>
          <p:spPr>
            <a:xfrm rot="19430005">
              <a:off x="2875436" y="486282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5" name="Ellipse 44"/>
            <p:cNvSpPr/>
            <p:nvPr/>
          </p:nvSpPr>
          <p:spPr>
            <a:xfrm rot="19430005">
              <a:off x="2804741" y="4913386"/>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rot="19430005">
              <a:off x="2758796" y="4983022"/>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7" name="Ellipse 46"/>
            <p:cNvSpPr/>
            <p:nvPr/>
          </p:nvSpPr>
          <p:spPr>
            <a:xfrm rot="19430005">
              <a:off x="2762364" y="5081849"/>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8" name="Ellipse 47"/>
            <p:cNvSpPr/>
            <p:nvPr/>
          </p:nvSpPr>
          <p:spPr>
            <a:xfrm rot="19430005">
              <a:off x="2953064" y="484683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49" name="Curved Connector 4"/>
          <p:cNvCxnSpPr/>
          <p:nvPr/>
        </p:nvCxnSpPr>
        <p:spPr>
          <a:xfrm rot="-1080000" flipV="1">
            <a:off x="6376705" y="3808369"/>
            <a:ext cx="432000" cy="252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50" name="Picture 2"/>
          <p:cNvPicPr>
            <a:picLocks noChangeAspect="1"/>
          </p:cNvPicPr>
          <p:nvPr/>
        </p:nvPicPr>
        <p:blipFill>
          <a:blip r:embed="rId4">
            <a:duotone>
              <a:schemeClr val="accent1">
                <a:shade val="45000"/>
                <a:satMod val="135000"/>
              </a:schemeClr>
              <a:prstClr val="white"/>
            </a:duotone>
          </a:blip>
          <a:stretch>
            <a:fillRect/>
          </a:stretch>
        </p:blipFill>
        <p:spPr>
          <a:xfrm>
            <a:off x="2030955" y="2457518"/>
            <a:ext cx="972208" cy="1116000"/>
          </a:xfrm>
          <a:prstGeom prst="rect">
            <a:avLst/>
          </a:prstGeom>
        </p:spPr>
      </p:pic>
      <p:sp>
        <p:nvSpPr>
          <p:cNvPr id="51" name="Freeform 40"/>
          <p:cNvSpPr/>
          <p:nvPr/>
        </p:nvSpPr>
        <p:spPr>
          <a:xfrm rot="13873920">
            <a:off x="2135974" y="2922990"/>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52" name="Gruppieren 51"/>
          <p:cNvGrpSpPr/>
          <p:nvPr/>
        </p:nvGrpSpPr>
        <p:grpSpPr>
          <a:xfrm rot="15946922">
            <a:off x="2288840" y="2186472"/>
            <a:ext cx="385701" cy="144000"/>
            <a:chOff x="1833287" y="6390465"/>
            <a:chExt cx="385701" cy="144000"/>
          </a:xfrm>
        </p:grpSpPr>
        <p:cxnSp>
          <p:nvCxnSpPr>
            <p:cNvPr id="5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54" name="Ellipse 5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5" name="Ellipse 5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6" name="Ellipse 5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7" name="Ellipse 5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8" name="Ellipse 5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9" name="Gruppieren 58"/>
          <p:cNvGrpSpPr/>
          <p:nvPr/>
        </p:nvGrpSpPr>
        <p:grpSpPr>
          <a:xfrm rot="19329006">
            <a:off x="2948361" y="2525619"/>
            <a:ext cx="385701" cy="144000"/>
            <a:chOff x="1833287" y="6390465"/>
            <a:chExt cx="385701" cy="144000"/>
          </a:xfrm>
        </p:grpSpPr>
        <p:cxnSp>
          <p:nvCxnSpPr>
            <p:cNvPr id="60"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1" name="Ellipse 60"/>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2" name="Ellipse 61"/>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3" name="Ellipse 62"/>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4" name="Ellipse 63"/>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5" name="Ellipse 64"/>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6" name="Gruppieren 65"/>
          <p:cNvGrpSpPr/>
          <p:nvPr/>
        </p:nvGrpSpPr>
        <p:grpSpPr>
          <a:xfrm rot="2204428">
            <a:off x="2966766" y="3311207"/>
            <a:ext cx="385701" cy="144000"/>
            <a:chOff x="1833287" y="6390465"/>
            <a:chExt cx="385701" cy="144000"/>
          </a:xfrm>
        </p:grpSpPr>
        <p:cxnSp>
          <p:nvCxnSpPr>
            <p:cNvPr id="6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8" name="Ellipse 6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9" name="Ellipse 6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0" name="Ellipse 6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1" name="Ellipse 7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2" name="Ellipse 7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73" name="Gruppieren 72"/>
          <p:cNvGrpSpPr/>
          <p:nvPr/>
        </p:nvGrpSpPr>
        <p:grpSpPr>
          <a:xfrm rot="5400000">
            <a:off x="2337099" y="3668707"/>
            <a:ext cx="385701" cy="144000"/>
            <a:chOff x="1833287" y="6390465"/>
            <a:chExt cx="385701" cy="144000"/>
          </a:xfrm>
        </p:grpSpPr>
        <p:cxnSp>
          <p:nvCxnSpPr>
            <p:cNvPr id="74"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5" name="Ellipse 74"/>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6" name="Ellipse 75"/>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7" name="Ellipse 76"/>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8" name="Ellipse 77"/>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9" name="Ellipse 78"/>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0" name="Gruppieren 79"/>
          <p:cNvGrpSpPr/>
          <p:nvPr/>
        </p:nvGrpSpPr>
        <p:grpSpPr>
          <a:xfrm rot="8522858">
            <a:off x="1700085" y="3334108"/>
            <a:ext cx="385701" cy="144000"/>
            <a:chOff x="1833287" y="6390465"/>
            <a:chExt cx="385701" cy="144000"/>
          </a:xfrm>
        </p:grpSpPr>
        <p:cxnSp>
          <p:nvCxnSpPr>
            <p:cNvPr id="8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82" name="Ellipse 8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3" name="Ellipse 8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4" name="Ellipse 8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6" name="Ellipse 8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7" name="Gruppieren 86"/>
          <p:cNvGrpSpPr/>
          <p:nvPr/>
        </p:nvGrpSpPr>
        <p:grpSpPr>
          <a:xfrm rot="12514432">
            <a:off x="1655129" y="2582494"/>
            <a:ext cx="385701" cy="144000"/>
            <a:chOff x="1833287" y="6390465"/>
            <a:chExt cx="385701" cy="144000"/>
          </a:xfrm>
        </p:grpSpPr>
        <p:cxnSp>
          <p:nvCxnSpPr>
            <p:cNvPr id="88"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89" name="Ellipse 88"/>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0" name="Ellipse 89"/>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1" name="Ellipse 90"/>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4" name="Gruppieren 93"/>
          <p:cNvGrpSpPr/>
          <p:nvPr/>
        </p:nvGrpSpPr>
        <p:grpSpPr>
          <a:xfrm rot="12514432">
            <a:off x="1953216" y="2792862"/>
            <a:ext cx="385701" cy="144000"/>
            <a:chOff x="1833287" y="6390465"/>
            <a:chExt cx="385701" cy="144000"/>
          </a:xfrm>
          <a:scene3d>
            <a:camera prst="orthographicFront">
              <a:rot lat="21594000" lon="2400000" rev="1800000"/>
            </a:camera>
            <a:lightRig rig="threePt" dir="t"/>
          </a:scene3d>
        </p:grpSpPr>
        <p:cxnSp>
          <p:nvCxnSpPr>
            <p:cNvPr id="9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96" name="Ellipse 9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7" name="Ellipse 9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8" name="Ellipse 9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9" name="Ellipse 9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101" name="Curved Connector 4"/>
          <p:cNvCxnSpPr/>
          <p:nvPr/>
        </p:nvCxnSpPr>
        <p:spPr>
          <a:xfrm rot="20821342" flipV="1">
            <a:off x="2681630" y="2612568"/>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102" name="Gruppieren 101"/>
          <p:cNvGrpSpPr/>
          <p:nvPr/>
        </p:nvGrpSpPr>
        <p:grpSpPr>
          <a:xfrm>
            <a:off x="2822599" y="2517123"/>
            <a:ext cx="130276" cy="206116"/>
            <a:chOff x="3729766" y="5756981"/>
            <a:chExt cx="130276" cy="206116"/>
          </a:xfrm>
        </p:grpSpPr>
        <p:sp>
          <p:nvSpPr>
            <p:cNvPr id="103" name="Ellipse 102"/>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4" name="Ellipse 103"/>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5" name="Ellipse 104"/>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6" name="Ellipse 105"/>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7" name="Ellipse 106"/>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08" name="Gruppieren 107"/>
          <p:cNvGrpSpPr/>
          <p:nvPr/>
        </p:nvGrpSpPr>
        <p:grpSpPr>
          <a:xfrm rot="12514432">
            <a:off x="2260071" y="3317170"/>
            <a:ext cx="385701" cy="144000"/>
            <a:chOff x="1833287" y="6390465"/>
            <a:chExt cx="385701" cy="144000"/>
          </a:xfrm>
          <a:scene3d>
            <a:camera prst="orthographicFront">
              <a:rot lat="21594000" lon="2400000" rev="4200000"/>
            </a:camera>
            <a:lightRig rig="threePt" dir="t"/>
          </a:scene3d>
        </p:grpSpPr>
        <p:cxnSp>
          <p:nvCxnSpPr>
            <p:cNvPr id="10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110" name="Ellipse 10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1" name="Ellipse 11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2" name="Ellipse 11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3" name="Ellipse 11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4" name="Ellipse 11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pic>
        <p:nvPicPr>
          <p:cNvPr id="115" name="Picture 2"/>
          <p:cNvPicPr>
            <a:picLocks noChangeAspect="1"/>
          </p:cNvPicPr>
          <p:nvPr/>
        </p:nvPicPr>
        <p:blipFill>
          <a:blip r:embed="rId4">
            <a:duotone>
              <a:schemeClr val="accent1">
                <a:shade val="45000"/>
                <a:satMod val="135000"/>
              </a:schemeClr>
              <a:prstClr val="white"/>
            </a:duotone>
          </a:blip>
          <a:stretch>
            <a:fillRect/>
          </a:stretch>
        </p:blipFill>
        <p:spPr>
          <a:xfrm>
            <a:off x="4561068" y="2457518"/>
            <a:ext cx="972208" cy="1116000"/>
          </a:xfrm>
          <a:prstGeom prst="rect">
            <a:avLst/>
          </a:prstGeom>
        </p:spPr>
      </p:pic>
      <p:sp>
        <p:nvSpPr>
          <p:cNvPr id="116" name="Freeform 40"/>
          <p:cNvSpPr/>
          <p:nvPr/>
        </p:nvSpPr>
        <p:spPr>
          <a:xfrm rot="13873920">
            <a:off x="4655454" y="2918926"/>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17" name="Curved Connector 4"/>
          <p:cNvCxnSpPr/>
          <p:nvPr/>
        </p:nvCxnSpPr>
        <p:spPr>
          <a:xfrm rot="17086922" flipV="1">
            <a:off x="4871123" y="2223808"/>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8" name="Curved Connector 4"/>
          <p:cNvCxnSpPr/>
          <p:nvPr/>
        </p:nvCxnSpPr>
        <p:spPr>
          <a:xfrm rot="20469006" flipV="1">
            <a:off x="5484964" y="254048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9" name="Curved Connector 4"/>
          <p:cNvCxnSpPr/>
          <p:nvPr/>
        </p:nvCxnSpPr>
        <p:spPr>
          <a:xfrm rot="3344428" flipV="1">
            <a:off x="5513640" y="3288689"/>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0" name="Curved Connector 4"/>
          <p:cNvCxnSpPr/>
          <p:nvPr/>
        </p:nvCxnSpPr>
        <p:spPr>
          <a:xfrm rot="6540000" flipV="1">
            <a:off x="4898063" y="3644426"/>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1" name="Curved Connector 4"/>
          <p:cNvCxnSpPr/>
          <p:nvPr/>
        </p:nvCxnSpPr>
        <p:spPr>
          <a:xfrm rot="9662858" flipV="1">
            <a:off x="4285375" y="3311071"/>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2" name="Curved Connector 4"/>
          <p:cNvCxnSpPr/>
          <p:nvPr/>
        </p:nvCxnSpPr>
        <p:spPr>
          <a:xfrm rot="13654432" flipV="1">
            <a:off x="4243185" y="2593186"/>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3" name="Curved Connector 4"/>
          <p:cNvCxnSpPr/>
          <p:nvPr/>
        </p:nvCxnSpPr>
        <p:spPr>
          <a:xfrm rot="13654432" flipV="1">
            <a:off x="4515394" y="2829432"/>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21594000" lon="2400000" rev="18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4" name="Curved Connector 4"/>
          <p:cNvCxnSpPr/>
          <p:nvPr/>
        </p:nvCxnSpPr>
        <p:spPr>
          <a:xfrm rot="20821342" flipV="1">
            <a:off x="5211743" y="2608504"/>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5" name="Curved Connector 4"/>
          <p:cNvCxnSpPr/>
          <p:nvPr/>
        </p:nvCxnSpPr>
        <p:spPr>
          <a:xfrm rot="13654432" flipV="1">
            <a:off x="4848127" y="3327862"/>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21594000" lon="2400000" rev="4200000"/>
            </a:camera>
            <a:lightRig rig="threePt" dir="t"/>
          </a:scene3d>
          <a:sp3d>
            <a:bevelT/>
          </a:sp3d>
        </p:spPr>
        <p:style>
          <a:lnRef idx="3">
            <a:schemeClr val="dk1"/>
          </a:lnRef>
          <a:fillRef idx="0">
            <a:schemeClr val="dk1"/>
          </a:fillRef>
          <a:effectRef idx="2">
            <a:schemeClr val="dk1"/>
          </a:effectRef>
          <a:fontRef idx="minor">
            <a:schemeClr val="tx1"/>
          </a:fontRef>
        </p:style>
      </p:cxnSp>
      <p:sp>
        <p:nvSpPr>
          <p:cNvPr id="126" name="Textfeld 125"/>
          <p:cNvSpPr txBox="1"/>
          <p:nvPr/>
        </p:nvSpPr>
        <p:spPr>
          <a:xfrm>
            <a:off x="2191753" y="1540411"/>
            <a:ext cx="1156111"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WT</a:t>
            </a:r>
            <a:endParaRPr lang="de-DE" b="1" dirty="0">
              <a:latin typeface="Arial" panose="020B0604020202020204" pitchFamily="34" charset="0"/>
              <a:cs typeface="Arial" panose="020B0604020202020204" pitchFamily="34" charset="0"/>
            </a:endParaRPr>
          </a:p>
        </p:txBody>
      </p:sp>
      <p:sp>
        <p:nvSpPr>
          <p:cNvPr id="127" name="Textfeld 126"/>
          <p:cNvSpPr txBox="1"/>
          <p:nvPr/>
        </p:nvSpPr>
        <p:spPr>
          <a:xfrm>
            <a:off x="4300187" y="1540411"/>
            <a:ext cx="1726474"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5SG Mutant</a:t>
            </a:r>
            <a:endParaRPr lang="de-DE" b="1" dirty="0">
              <a:latin typeface="Arial" panose="020B0604020202020204" pitchFamily="34" charset="0"/>
              <a:cs typeface="Arial" panose="020B0604020202020204" pitchFamily="34" charset="0"/>
            </a:endParaRPr>
          </a:p>
        </p:txBody>
      </p:sp>
      <p:sp>
        <p:nvSpPr>
          <p:cNvPr id="128" name="Rechteck 127"/>
          <p:cNvSpPr/>
          <p:nvPr/>
        </p:nvSpPr>
        <p:spPr>
          <a:xfrm>
            <a:off x="6849041" y="2942160"/>
            <a:ext cx="1917976" cy="523220"/>
          </a:xfrm>
          <a:prstGeom prst="rect">
            <a:avLst/>
          </a:prstGeom>
        </p:spPr>
        <p:txBody>
          <a:bodyPr wrap="square">
            <a:spAutoFit/>
          </a:bodyPr>
          <a:lstStyle/>
          <a:p>
            <a:r>
              <a:rPr lang="de-CH" sz="1400" b="1" dirty="0">
                <a:cs typeface="Arial" panose="020B0604020202020204" pitchFamily="34" charset="0"/>
              </a:rPr>
              <a:t>N-VP2 </a:t>
            </a:r>
            <a:r>
              <a:rPr lang="de-CH" sz="1400" b="1" dirty="0" err="1">
                <a:cs typeface="Arial" panose="020B0604020202020204" pitchFamily="34" charset="0"/>
              </a:rPr>
              <a:t>with</a:t>
            </a:r>
            <a:r>
              <a:rPr lang="de-CH" sz="1400" b="1" dirty="0">
                <a:cs typeface="Arial" panose="020B0604020202020204" pitchFamily="34" charset="0"/>
              </a:rPr>
              <a:t> </a:t>
            </a:r>
            <a:r>
              <a:rPr lang="de-CH" sz="1400" b="1" dirty="0" err="1">
                <a:cs typeface="Arial" panose="020B0604020202020204" pitchFamily="34" charset="0"/>
              </a:rPr>
              <a:t>serine</a:t>
            </a:r>
            <a:r>
              <a:rPr lang="de-CH" sz="1400" b="1" dirty="0">
                <a:cs typeface="Arial" panose="020B0604020202020204" pitchFamily="34" charset="0"/>
              </a:rPr>
              <a:t> </a:t>
            </a:r>
            <a:r>
              <a:rPr lang="de-CH" sz="1400" b="1" dirty="0" err="1">
                <a:cs typeface="Arial" panose="020B0604020202020204" pitchFamily="34" charset="0"/>
              </a:rPr>
              <a:t>phosphorylations</a:t>
            </a:r>
            <a:endParaRPr lang="de-DE" sz="1400" b="1" dirty="0"/>
          </a:p>
        </p:txBody>
      </p:sp>
      <p:sp>
        <p:nvSpPr>
          <p:cNvPr id="129" name="Rechteck 128"/>
          <p:cNvSpPr/>
          <p:nvPr/>
        </p:nvSpPr>
        <p:spPr>
          <a:xfrm>
            <a:off x="6849041" y="3795908"/>
            <a:ext cx="1761829" cy="307777"/>
          </a:xfrm>
          <a:prstGeom prst="rect">
            <a:avLst/>
          </a:prstGeom>
        </p:spPr>
        <p:txBody>
          <a:bodyPr wrap="none">
            <a:spAutoFit/>
          </a:bodyPr>
          <a:lstStyle/>
          <a:p>
            <a:r>
              <a:rPr lang="de-CH" sz="1400" b="1" dirty="0">
                <a:cs typeface="Arial" panose="020B0604020202020204" pitchFamily="34" charset="0"/>
              </a:rPr>
              <a:t>N-VP2 </a:t>
            </a:r>
            <a:r>
              <a:rPr lang="de-CH" sz="1400" b="1" dirty="0" err="1">
                <a:cs typeface="Arial" panose="020B0604020202020204" pitchFamily="34" charset="0"/>
              </a:rPr>
              <a:t>of</a:t>
            </a:r>
            <a:r>
              <a:rPr lang="de-CH" sz="1400" b="1" dirty="0">
                <a:cs typeface="Arial" panose="020B0604020202020204" pitchFamily="34" charset="0"/>
              </a:rPr>
              <a:t> 5SG </a:t>
            </a:r>
            <a:r>
              <a:rPr lang="de-CH" sz="1400" b="1" dirty="0" err="1">
                <a:cs typeface="Arial" panose="020B0604020202020204" pitchFamily="34" charset="0"/>
              </a:rPr>
              <a:t>mutant</a:t>
            </a:r>
            <a:endParaRPr lang="de-DE" sz="1400" b="1" dirty="0"/>
          </a:p>
        </p:txBody>
      </p:sp>
      <p:sp>
        <p:nvSpPr>
          <p:cNvPr id="131" name="Freeform 40"/>
          <p:cNvSpPr/>
          <p:nvPr/>
        </p:nvSpPr>
        <p:spPr>
          <a:xfrm rot="8027400">
            <a:off x="6212201" y="2485463"/>
            <a:ext cx="719019" cy="100438"/>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sp>
        <p:nvSpPr>
          <p:cNvPr id="132" name="Rechteck 131"/>
          <p:cNvSpPr/>
          <p:nvPr/>
        </p:nvSpPr>
        <p:spPr>
          <a:xfrm rot="18251625">
            <a:off x="6219924" y="2660707"/>
            <a:ext cx="339267" cy="271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133" name="Rechteck 132"/>
          <p:cNvSpPr/>
          <p:nvPr/>
        </p:nvSpPr>
        <p:spPr>
          <a:xfrm>
            <a:off x="6849041" y="2303854"/>
            <a:ext cx="670376" cy="307777"/>
          </a:xfrm>
          <a:prstGeom prst="rect">
            <a:avLst/>
          </a:prstGeom>
        </p:spPr>
        <p:txBody>
          <a:bodyPr wrap="none">
            <a:spAutoFit/>
          </a:bodyPr>
          <a:lstStyle/>
          <a:p>
            <a:r>
              <a:rPr lang="de-CH" sz="1400" b="1" dirty="0" err="1" smtClean="0">
                <a:cs typeface="Arial" panose="020B0604020202020204" pitchFamily="34" charset="0"/>
              </a:rPr>
              <a:t>ssDNA</a:t>
            </a:r>
            <a:endParaRPr lang="de-DE" sz="1400" b="1" dirty="0"/>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https://image.freepik.com/vektoren-kostenlos/vier-asse-poker-karten-clip-art_91-2147487613.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90979">
            <a:off x="6874913" y="5038715"/>
            <a:ext cx="1258477" cy="1484690"/>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pic>
        <p:nvPicPr>
          <p:cNvPr id="4"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10"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Why are Parvoviruses Interesting?</a:t>
            </a:r>
            <a:endParaRPr lang="en-US" sz="2800" b="1" dirty="0">
              <a:solidFill>
                <a:schemeClr val="bg1"/>
              </a:solidFill>
              <a:latin typeface="+mj-lt"/>
            </a:endParaRPr>
          </a:p>
        </p:txBody>
      </p:sp>
      <p:sp>
        <p:nvSpPr>
          <p:cNvPr id="11" name="Rectangle 2"/>
          <p:cNvSpPr>
            <a:spLocks noChangeArrowheads="1"/>
          </p:cNvSpPr>
          <p:nvPr/>
        </p:nvSpPr>
        <p:spPr bwMode="auto">
          <a:xfrm>
            <a:off x="5076056" y="1556792"/>
            <a:ext cx="32273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Extremely robust</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Non-enveloped</a:t>
            </a:r>
          </a:p>
        </p:txBody>
      </p:sp>
      <p:sp>
        <p:nvSpPr>
          <p:cNvPr id="12" name="Rectangle 4"/>
          <p:cNvSpPr>
            <a:spLocks noChangeArrowheads="1"/>
          </p:cNvSpPr>
          <p:nvPr/>
        </p:nvSpPr>
        <p:spPr bwMode="auto">
          <a:xfrm>
            <a:off x="5076255" y="3310912"/>
            <a:ext cx="4019550"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fr-CH" altLang="en-US" sz="2400" b="1" dirty="0" err="1" smtClean="0">
                <a:solidFill>
                  <a:prstClr val="black"/>
                </a:solidFill>
                <a:latin typeface="Calibri"/>
                <a:cs typeface="Times New Roman" pitchFamily="18" charset="0"/>
              </a:rPr>
              <a:t>Human</a:t>
            </a:r>
            <a:r>
              <a:rPr kumimoji="1" lang="fr-CH" altLang="en-US" sz="2400" b="1" dirty="0" smtClean="0">
                <a:solidFill>
                  <a:prstClr val="black"/>
                </a:solidFill>
                <a:latin typeface="Calibri"/>
                <a:cs typeface="Times New Roman" pitchFamily="18" charset="0"/>
              </a:rPr>
              <a:t> </a:t>
            </a:r>
            <a:r>
              <a:rPr kumimoji="1" lang="fr-CH" altLang="en-US" sz="2400" b="1" dirty="0" err="1" smtClean="0">
                <a:solidFill>
                  <a:prstClr val="black"/>
                </a:solidFill>
                <a:latin typeface="Calibri"/>
                <a:cs typeface="Times New Roman" pitchFamily="18" charset="0"/>
              </a:rPr>
              <a:t>pathogens</a:t>
            </a:r>
            <a:endParaRPr kumimoji="1" lang="fr-CH" altLang="en-US" sz="2400" b="1" dirty="0" smtClean="0">
              <a:solidFill>
                <a:prstClr val="black"/>
              </a:solidFill>
              <a:latin typeface="Calibri"/>
              <a:cs typeface="Times New Roman" pitchFamily="18" charset="0"/>
            </a:endParaRPr>
          </a:p>
          <a:p>
            <a:pPr marL="361950" indent="-361950" fontAlgn="base">
              <a:spcBef>
                <a:spcPct val="0"/>
              </a:spcBef>
              <a:buFontTx/>
              <a:buNone/>
              <a:tabLst>
                <a:tab pos="268288" algn="l"/>
              </a:tabLst>
              <a:defRPr/>
            </a:pPr>
            <a:r>
              <a:rPr kumimoji="1" lang="fr-CH" altLang="en-US" sz="2200" b="1" dirty="0" smtClean="0">
                <a:solidFill>
                  <a:prstClr val="black">
                    <a:lumMod val="65000"/>
                    <a:lumOff val="35000"/>
                  </a:prstClr>
                </a:solidFill>
                <a:latin typeface="Calibri"/>
                <a:cs typeface="Times New Roman" pitchFamily="18" charset="0"/>
              </a:rPr>
              <a:t>		B19V, </a:t>
            </a:r>
            <a:r>
              <a:rPr kumimoji="1" lang="fr-CH" altLang="en-US" sz="2200" b="1" dirty="0" err="1" smtClean="0">
                <a:solidFill>
                  <a:prstClr val="black">
                    <a:lumMod val="65000"/>
                    <a:lumOff val="35000"/>
                  </a:prstClr>
                </a:solidFill>
                <a:latin typeface="Calibri"/>
                <a:cs typeface="Times New Roman" pitchFamily="18" charset="0"/>
              </a:rPr>
              <a:t>Bocavirus</a:t>
            </a:r>
            <a:r>
              <a:rPr kumimoji="1" lang="fr-CH" altLang="en-US" sz="2200" b="1" dirty="0" smtClean="0">
                <a:solidFill>
                  <a:prstClr val="black">
                    <a:lumMod val="65000"/>
                    <a:lumOff val="35000"/>
                  </a:prstClr>
                </a:solidFill>
                <a:latin typeface="Calibri"/>
                <a:cs typeface="Times New Roman" pitchFamily="18" charset="0"/>
              </a:rPr>
              <a:t>, PARV4, …?</a:t>
            </a:r>
          </a:p>
        </p:txBody>
      </p:sp>
      <p:sp>
        <p:nvSpPr>
          <p:cNvPr id="13" name="Rectangle 2"/>
          <p:cNvSpPr/>
          <p:nvPr/>
        </p:nvSpPr>
        <p:spPr>
          <a:xfrm>
            <a:off x="5076255" y="2394958"/>
            <a:ext cx="2506662" cy="831850"/>
          </a:xfrm>
          <a:prstGeom prst="rect">
            <a:avLst/>
          </a:prstGeom>
        </p:spPr>
        <p:txBody>
          <a:bodyPr>
            <a:spAutoFit/>
          </a:bodyPr>
          <a:lstStyle/>
          <a:p>
            <a:pPr marL="344488" indent="-342900" fontAlgn="base">
              <a:spcBef>
                <a:spcPct val="0"/>
              </a:spcBef>
              <a:buFont typeface="Wingdings" panose="05000000000000000000" pitchFamily="2" charset="2"/>
              <a:buChar char="ü"/>
              <a:defRPr/>
            </a:pPr>
            <a:r>
              <a:rPr kumimoji="1" lang="en-US" altLang="en-US" sz="2400" b="1" dirty="0">
                <a:solidFill>
                  <a:prstClr val="black"/>
                </a:solidFill>
                <a:cs typeface="Times New Roman" pitchFamily="18" charset="0"/>
              </a:rPr>
              <a:t>Very small	</a:t>
            </a:r>
          </a:p>
          <a:p>
            <a:pPr marL="361950" indent="-360363" fontAlgn="base">
              <a:spcBef>
                <a:spcPct val="0"/>
              </a:spcBef>
              <a:defRPr/>
            </a:pPr>
            <a:r>
              <a:rPr kumimoji="1" lang="en-US" altLang="en-US" sz="2200" b="1" dirty="0">
                <a:solidFill>
                  <a:prstClr val="black">
                    <a:lumMod val="65000"/>
                    <a:lumOff val="35000"/>
                  </a:prstClr>
                </a:solidFill>
                <a:cs typeface="Times New Roman" pitchFamily="18" charset="0"/>
              </a:rPr>
              <a:t>	18-24 nm</a:t>
            </a:r>
          </a:p>
        </p:txBody>
      </p:sp>
      <p:sp>
        <p:nvSpPr>
          <p:cNvPr id="14" name="Rectangle 4"/>
          <p:cNvSpPr>
            <a:spLocks noChangeArrowheads="1"/>
          </p:cNvSpPr>
          <p:nvPr/>
        </p:nvSpPr>
        <p:spPr bwMode="auto">
          <a:xfrm>
            <a:off x="5076255" y="4149080"/>
            <a:ext cx="3408362"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fr-CH" altLang="en-US" sz="2400" b="1" dirty="0" smtClean="0">
                <a:solidFill>
                  <a:prstClr val="black"/>
                </a:solidFill>
                <a:latin typeface="Calibri"/>
                <a:cs typeface="Times New Roman" pitchFamily="18" charset="0"/>
              </a:rPr>
              <a:t>Well </a:t>
            </a:r>
            <a:r>
              <a:rPr kumimoji="1" lang="fr-CH" altLang="en-US" sz="2400" b="1" dirty="0" err="1" smtClean="0">
                <a:solidFill>
                  <a:prstClr val="black"/>
                </a:solidFill>
                <a:latin typeface="Calibri"/>
                <a:cs typeface="Times New Roman" pitchFamily="18" charset="0"/>
              </a:rPr>
              <a:t>characterized</a:t>
            </a:r>
            <a:endParaRPr kumimoji="1" lang="fr-CH" altLang="en-US" sz="2400" b="1" dirty="0" smtClean="0">
              <a:solidFill>
                <a:prstClr val="black"/>
              </a:solidFill>
              <a:latin typeface="Calibri"/>
              <a:cs typeface="Times New Roman" pitchFamily="18" charset="0"/>
            </a:endParaRPr>
          </a:p>
          <a:p>
            <a:pPr marL="361950" indent="-361950" fontAlgn="base">
              <a:spcBef>
                <a:spcPct val="0"/>
              </a:spcBef>
              <a:buFontTx/>
              <a:buNone/>
              <a:defRPr/>
            </a:pPr>
            <a:r>
              <a:rPr kumimoji="1" lang="fr-CH" altLang="en-US" sz="2200" b="1" dirty="0" smtClean="0">
                <a:solidFill>
                  <a:prstClr val="white">
                    <a:lumMod val="50000"/>
                  </a:prstClr>
                </a:solidFill>
                <a:latin typeface="Calibri"/>
                <a:cs typeface="Times New Roman" pitchFamily="18" charset="0"/>
              </a:rPr>
              <a:t>	Animal </a:t>
            </a:r>
            <a:r>
              <a:rPr kumimoji="1" lang="fr-CH" altLang="en-US" sz="2200" b="1" dirty="0" err="1" smtClean="0">
                <a:solidFill>
                  <a:prstClr val="white">
                    <a:lumMod val="50000"/>
                  </a:prstClr>
                </a:solidFill>
                <a:latin typeface="Calibri"/>
                <a:cs typeface="Times New Roman" pitchFamily="18" charset="0"/>
              </a:rPr>
              <a:t>parvoviruses</a:t>
            </a:r>
            <a:endParaRPr kumimoji="1" lang="fr-CH" altLang="en-US" sz="2200" b="1" dirty="0" smtClean="0">
              <a:solidFill>
                <a:prstClr val="white">
                  <a:lumMod val="50000"/>
                </a:prstClr>
              </a:solidFill>
              <a:latin typeface="Calibri"/>
              <a:cs typeface="Times New Roman" pitchFamily="18" charset="0"/>
            </a:endParaRPr>
          </a:p>
        </p:txBody>
      </p:sp>
      <p:pic>
        <p:nvPicPr>
          <p:cNvPr id="15" name="Picture 2" descr="http://1.bp.blogspot.com/_-Fc_06VpG70/SXHEILrFXgI/AAAAAAAAABI/k3D94d0ip7g/s320/294076.jpg"/>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3661" t="4982" r="4151" b="12518"/>
          <a:stretch/>
        </p:blipFill>
        <p:spPr bwMode="auto">
          <a:xfrm>
            <a:off x="586991" y="1124744"/>
            <a:ext cx="3888432" cy="270346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
          <p:cNvSpPr>
            <a:spLocks noChangeArrowheads="1"/>
          </p:cNvSpPr>
          <p:nvPr/>
        </p:nvSpPr>
        <p:spPr bwMode="auto">
          <a:xfrm>
            <a:off x="5076056" y="1052736"/>
            <a:ext cx="32273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2600" b="1" dirty="0" smtClean="0">
                <a:solidFill>
                  <a:prstClr val="black"/>
                </a:solidFill>
                <a:latin typeface="Calibri"/>
                <a:cs typeface="Times New Roman" pitchFamily="18" charset="0"/>
              </a:rPr>
              <a:t>Advantages</a:t>
            </a:r>
          </a:p>
        </p:txBody>
      </p:sp>
      <p:sp>
        <p:nvSpPr>
          <p:cNvPr id="17" name="Rectangle 2"/>
          <p:cNvSpPr>
            <a:spLocks noChangeArrowheads="1"/>
          </p:cNvSpPr>
          <p:nvPr/>
        </p:nvSpPr>
        <p:spPr bwMode="auto">
          <a:xfrm>
            <a:off x="251520" y="3933056"/>
            <a:ext cx="32273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2600" b="1" dirty="0" smtClean="0">
                <a:solidFill>
                  <a:prstClr val="black"/>
                </a:solidFill>
                <a:latin typeface="Calibri"/>
                <a:cs typeface="Times New Roman" pitchFamily="18" charset="0"/>
              </a:rPr>
              <a:t>Applications</a:t>
            </a:r>
          </a:p>
        </p:txBody>
      </p:sp>
      <p:sp>
        <p:nvSpPr>
          <p:cNvPr id="18" name="Rectangle 2"/>
          <p:cNvSpPr>
            <a:spLocks noChangeArrowheads="1"/>
          </p:cNvSpPr>
          <p:nvPr/>
        </p:nvSpPr>
        <p:spPr bwMode="auto">
          <a:xfrm>
            <a:off x="428236" y="5051211"/>
            <a:ext cx="5112568"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Gene therapy</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AAV gene therapy vectors</a:t>
            </a:r>
          </a:p>
        </p:txBody>
      </p:sp>
      <p:sp>
        <p:nvSpPr>
          <p:cNvPr id="19" name="Rectangle 2"/>
          <p:cNvSpPr>
            <a:spLocks noChangeArrowheads="1"/>
          </p:cNvSpPr>
          <p:nvPr/>
        </p:nvSpPr>
        <p:spPr bwMode="auto">
          <a:xfrm>
            <a:off x="428235" y="5843299"/>
            <a:ext cx="5655933"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Pathogen safety (Worst case models)</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Animal parvoviruses (CPV, MVM)</a:t>
            </a:r>
          </a:p>
        </p:txBody>
      </p:sp>
      <p:sp>
        <p:nvSpPr>
          <p:cNvPr id="22" name="Rectangle 2"/>
          <p:cNvSpPr>
            <a:spLocks noChangeArrowheads="1"/>
          </p:cNvSpPr>
          <p:nvPr/>
        </p:nvSpPr>
        <p:spPr bwMode="auto">
          <a:xfrm>
            <a:off x="435645" y="4525670"/>
            <a:ext cx="51125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Oncolytic capacity</a:t>
            </a:r>
          </a:p>
        </p:txBody>
      </p:sp>
    </p:spTree>
    <p:extLst>
      <p:ext uri="{BB962C8B-B14F-4D97-AF65-F5344CB8AC3E}">
        <p14:creationId xmlns:p14="http://schemas.microsoft.com/office/powerpoint/2010/main" val="642871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3168540" y="2065157"/>
            <a:ext cx="7488832" cy="1477328"/>
          </a:xfrm>
          <a:prstGeom prst="rect">
            <a:avLst/>
          </a:prstGeom>
        </p:spPr>
        <p:txBody>
          <a:bodyPr wrap="square">
            <a:spAutoFit/>
          </a:bodyPr>
          <a:lstStyle/>
          <a:p>
            <a:r>
              <a:rPr lang="en-US" dirty="0"/>
              <a:t>Egress of progeny </a:t>
            </a:r>
            <a:r>
              <a:rPr lang="en-US" dirty="0" err="1"/>
              <a:t>virions</a:t>
            </a:r>
            <a:r>
              <a:rPr lang="en-US" dirty="0"/>
              <a:t> from the nuclear periphery to the plasma membrane through ER and Golgi is a regulated process involving COPII vesicles (</a:t>
            </a:r>
            <a:r>
              <a:rPr lang="en-US" dirty="0" err="1"/>
              <a:t>Bär</a:t>
            </a:r>
            <a:r>
              <a:rPr lang="en-US" dirty="0"/>
              <a:t> et al., 2008). This pathway is not only needed to induce post-assembly modification to mature progeny particles, but also for the coordinated release of </a:t>
            </a:r>
            <a:r>
              <a:rPr lang="en-US" dirty="0" err="1"/>
              <a:t>virions</a:t>
            </a:r>
            <a:r>
              <a:rPr lang="en-US" dirty="0"/>
              <a:t> by induction of cytolysis (</a:t>
            </a:r>
            <a:r>
              <a:rPr lang="en-US" dirty="0" err="1"/>
              <a:t>Bär</a:t>
            </a:r>
            <a:r>
              <a:rPr lang="en-US" dirty="0"/>
              <a:t> et al., 2013).</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949" y="1052735"/>
            <a:ext cx="5472608" cy="530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868144" y="1359611"/>
            <a:ext cx="1368152" cy="307777"/>
          </a:xfrm>
          <a:prstGeom prst="rect">
            <a:avLst/>
          </a:prstGeom>
          <a:noFill/>
        </p:spPr>
        <p:txBody>
          <a:bodyPr wrap="square" rtlCol="0">
            <a:spAutoFit/>
          </a:bodyPr>
          <a:lstStyle/>
          <a:p>
            <a:r>
              <a:rPr lang="de-CH" sz="1400" b="1" dirty="0" err="1" smtClean="0"/>
              <a:t>Cell</a:t>
            </a:r>
            <a:r>
              <a:rPr lang="de-CH" sz="1400" b="1" dirty="0" smtClean="0"/>
              <a:t> Membrane</a:t>
            </a:r>
            <a:endParaRPr lang="en-US" sz="1400" b="1" dirty="0"/>
          </a:p>
        </p:txBody>
      </p:sp>
      <p:sp>
        <p:nvSpPr>
          <p:cNvPr id="7" name="Textfeld 6"/>
          <p:cNvSpPr txBox="1"/>
          <p:nvPr/>
        </p:nvSpPr>
        <p:spPr>
          <a:xfrm>
            <a:off x="899592" y="2215497"/>
            <a:ext cx="1368152" cy="523220"/>
          </a:xfrm>
          <a:prstGeom prst="rect">
            <a:avLst/>
          </a:prstGeom>
          <a:noFill/>
        </p:spPr>
        <p:txBody>
          <a:bodyPr wrap="square" rtlCol="0">
            <a:spAutoFit/>
          </a:bodyPr>
          <a:lstStyle/>
          <a:p>
            <a:r>
              <a:rPr lang="de-CH" sz="1400" b="1" dirty="0" err="1" smtClean="0"/>
              <a:t>Endoplasmic</a:t>
            </a:r>
            <a:r>
              <a:rPr lang="de-CH" sz="1400" b="1" dirty="0" smtClean="0"/>
              <a:t> </a:t>
            </a:r>
            <a:r>
              <a:rPr lang="de-CH" sz="1400" b="1" dirty="0" err="1" smtClean="0"/>
              <a:t>Reticulum</a:t>
            </a:r>
            <a:endParaRPr lang="en-US" sz="1400" b="1" dirty="0"/>
          </a:p>
        </p:txBody>
      </p:sp>
      <p:sp>
        <p:nvSpPr>
          <p:cNvPr id="8" name="Textfeld 7"/>
          <p:cNvSpPr txBox="1"/>
          <p:nvPr/>
        </p:nvSpPr>
        <p:spPr>
          <a:xfrm>
            <a:off x="6488422" y="3212976"/>
            <a:ext cx="1368152" cy="307777"/>
          </a:xfrm>
          <a:prstGeom prst="rect">
            <a:avLst/>
          </a:prstGeom>
          <a:noFill/>
        </p:spPr>
        <p:txBody>
          <a:bodyPr wrap="square" rtlCol="0">
            <a:spAutoFit/>
          </a:bodyPr>
          <a:lstStyle/>
          <a:p>
            <a:r>
              <a:rPr lang="de-CH" sz="1400" b="1" dirty="0" err="1" smtClean="0"/>
              <a:t>Lysosome</a:t>
            </a:r>
            <a:endParaRPr lang="en-US" sz="1400" b="1" dirty="0"/>
          </a:p>
        </p:txBody>
      </p:sp>
      <p:sp>
        <p:nvSpPr>
          <p:cNvPr id="9" name="Textfeld 8"/>
          <p:cNvSpPr txBox="1"/>
          <p:nvPr/>
        </p:nvSpPr>
        <p:spPr>
          <a:xfrm>
            <a:off x="6588224" y="4695668"/>
            <a:ext cx="1368152" cy="307777"/>
          </a:xfrm>
          <a:prstGeom prst="rect">
            <a:avLst/>
          </a:prstGeom>
          <a:noFill/>
        </p:spPr>
        <p:txBody>
          <a:bodyPr wrap="square" rtlCol="0">
            <a:spAutoFit/>
          </a:bodyPr>
          <a:lstStyle/>
          <a:p>
            <a:r>
              <a:rPr lang="de-CH" sz="1400" b="1" dirty="0" err="1" smtClean="0"/>
              <a:t>Endosome</a:t>
            </a:r>
            <a:endParaRPr lang="en-US" sz="1400" b="1" dirty="0"/>
          </a:p>
        </p:txBody>
      </p:sp>
      <p:sp>
        <p:nvSpPr>
          <p:cNvPr id="10" name="Textfeld 9"/>
          <p:cNvSpPr txBox="1"/>
          <p:nvPr/>
        </p:nvSpPr>
        <p:spPr>
          <a:xfrm>
            <a:off x="6156176" y="5578607"/>
            <a:ext cx="1368152" cy="307777"/>
          </a:xfrm>
          <a:prstGeom prst="rect">
            <a:avLst/>
          </a:prstGeom>
          <a:noFill/>
        </p:spPr>
        <p:txBody>
          <a:bodyPr wrap="square" rtlCol="0">
            <a:spAutoFit/>
          </a:bodyPr>
          <a:lstStyle/>
          <a:p>
            <a:r>
              <a:rPr lang="de-CH" sz="1400" b="1" dirty="0" smtClean="0">
                <a:solidFill>
                  <a:srgbClr val="FF0000"/>
                </a:solidFill>
              </a:rPr>
              <a:t>ENDOCYTOSIS</a:t>
            </a:r>
            <a:endParaRPr lang="en-US" sz="1400" b="1" dirty="0">
              <a:solidFill>
                <a:srgbClr val="FF0000"/>
              </a:solidFill>
            </a:endParaRPr>
          </a:p>
        </p:txBody>
      </p:sp>
      <p:sp>
        <p:nvSpPr>
          <p:cNvPr id="11" name="Textfeld 10"/>
          <p:cNvSpPr txBox="1"/>
          <p:nvPr/>
        </p:nvSpPr>
        <p:spPr>
          <a:xfrm>
            <a:off x="2267744" y="6356437"/>
            <a:ext cx="1159827" cy="307777"/>
          </a:xfrm>
          <a:prstGeom prst="rect">
            <a:avLst/>
          </a:prstGeom>
          <a:noFill/>
        </p:spPr>
        <p:txBody>
          <a:bodyPr wrap="square" rtlCol="0">
            <a:spAutoFit/>
          </a:bodyPr>
          <a:lstStyle/>
          <a:p>
            <a:r>
              <a:rPr lang="de-CH" sz="1400" b="1" dirty="0" smtClean="0">
                <a:solidFill>
                  <a:srgbClr val="FF0000"/>
                </a:solidFill>
              </a:rPr>
              <a:t>EXOCYTOSIS</a:t>
            </a:r>
            <a:endParaRPr lang="en-US" sz="1400" b="1" dirty="0">
              <a:solidFill>
                <a:srgbClr val="FF0000"/>
              </a:solidFill>
            </a:endParaRPr>
          </a:p>
        </p:txBody>
      </p:sp>
      <p:pic>
        <p:nvPicPr>
          <p:cNvPr id="12" name="Picture 2"/>
          <p:cNvPicPr>
            <a:picLocks noChangeAspect="1"/>
          </p:cNvPicPr>
          <p:nvPr/>
        </p:nvPicPr>
        <p:blipFill>
          <a:blip r:embed="rId5">
            <a:duotone>
              <a:prstClr val="black"/>
              <a:schemeClr val="accent1">
                <a:tint val="45000"/>
                <a:satMod val="400000"/>
              </a:schemeClr>
            </a:duotone>
          </a:blip>
          <a:stretch>
            <a:fillRect/>
          </a:stretch>
        </p:blipFill>
        <p:spPr>
          <a:xfrm>
            <a:off x="34681" y="4291556"/>
            <a:ext cx="972208" cy="1116000"/>
          </a:xfrm>
          <a:prstGeom prst="rect">
            <a:avLst/>
          </a:prstGeom>
          <a:effectLst>
            <a:glow>
              <a:schemeClr val="accent1"/>
            </a:glow>
            <a:outerShdw blurRad="50800" dist="50800" dir="5400000" algn="ctr" rotWithShape="0">
              <a:srgbClr val="000000">
                <a:alpha val="17000"/>
              </a:srgbClr>
            </a:outerShdw>
            <a:reflection stA="0" endPos="65000" dist="50800" dir="5400000" sy="-100000" algn="bl" rotWithShape="0"/>
          </a:effectLst>
        </p:spPr>
      </p:pic>
      <p:sp>
        <p:nvSpPr>
          <p:cNvPr id="13" name="Freeform 40"/>
          <p:cNvSpPr/>
          <p:nvPr/>
        </p:nvSpPr>
        <p:spPr>
          <a:xfrm rot="13873920">
            <a:off x="105051" y="4772286"/>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gradFill flip="none" rotWithShape="1">
              <a:gsLst>
                <a:gs pos="0">
                  <a:srgbClr val="C00000">
                    <a:lumMod val="0"/>
                    <a:lumOff val="100000"/>
                  </a:srgbClr>
                </a:gs>
                <a:gs pos="50000">
                  <a:srgbClr val="FF0000"/>
                </a:gs>
                <a:gs pos="100000">
                  <a:srgbClr val="FF4747"/>
                </a:gs>
              </a:gsLst>
              <a:lin ang="0" scaled="1"/>
              <a:tileRect/>
            </a:gradFill>
          </a:ln>
          <a:effectLst>
            <a:outerShdw blurRad="40000" dist="23000" dir="5400000" rotWithShape="0">
              <a:srgbClr val="000000">
                <a:alpha val="47000"/>
              </a:srgb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pic>
        <p:nvPicPr>
          <p:cNvPr id="205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2267744" y="6165304"/>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3199196" y="5101511"/>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3419872" y="4797152"/>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2568890" y="1673404"/>
            <a:ext cx="8514861" cy="4437112"/>
            <a:chOff x="-2568890" y="1673404"/>
            <a:chExt cx="8514861" cy="4437112"/>
          </a:xfrm>
        </p:grpSpPr>
        <p:grpSp>
          <p:nvGrpSpPr>
            <p:cNvPr id="3" name="Gruppieren 2"/>
            <p:cNvGrpSpPr/>
            <p:nvPr/>
          </p:nvGrpSpPr>
          <p:grpSpPr>
            <a:xfrm>
              <a:off x="1979711" y="4005064"/>
              <a:ext cx="3910546" cy="2083149"/>
              <a:chOff x="1979711" y="4005064"/>
              <a:chExt cx="3910546" cy="2083149"/>
            </a:xfrm>
          </p:grpSpPr>
          <p:pic>
            <p:nvPicPr>
              <p:cNvPr id="5"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rot="10800000">
                <a:off x="1979711" y="5035282"/>
                <a:ext cx="3910545" cy="1052931"/>
              </a:xfrm>
              <a:prstGeom prst="rect">
                <a:avLst/>
              </a:prstGeom>
              <a:noFill/>
            </p:spPr>
          </p:pic>
          <p:pic>
            <p:nvPicPr>
              <p:cNvPr id="6" name="Picture 4" descr="tb"/>
              <p:cNvPicPr>
                <a:picLocks noChangeAspect="1" noChangeArrowheads="1"/>
              </p:cNvPicPr>
              <p:nvPr/>
            </p:nvPicPr>
            <p:blipFill rotWithShape="1">
              <a:blip r:embed="rId2">
                <a:duotone>
                  <a:prstClr val="black"/>
                  <a:schemeClr val="accent1">
                    <a:tint val="45000"/>
                    <a:satMod val="400000"/>
                  </a:schemeClr>
                </a:duotone>
              </a:blip>
              <a:srcRect t="29489" r="66165" b="41021"/>
              <a:stretch/>
            </p:blipFill>
            <p:spPr bwMode="auto">
              <a:xfrm rot="10800000">
                <a:off x="3398299" y="4005064"/>
                <a:ext cx="2491958" cy="1555818"/>
              </a:xfrm>
              <a:prstGeom prst="rect">
                <a:avLst/>
              </a:prstGeom>
              <a:noFill/>
            </p:spPr>
          </p:pic>
        </p:grpSp>
        <p:sp>
          <p:nvSpPr>
            <p:cNvPr id="4" name="Ellipse 3"/>
            <p:cNvSpPr/>
            <p:nvPr/>
          </p:nvSpPr>
          <p:spPr>
            <a:xfrm>
              <a:off x="-2568890" y="1673404"/>
              <a:ext cx="8514861" cy="4437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7"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blog.datacracker.com/wp-content/uploads/2013/04/Figure-Sitting-With-Question-Ma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975197"/>
            <a:ext cx="2766171" cy="2766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4" name="Picture 2" descr="E:\IEF 3\IEF 3\IEF 3 final\2014-05-15-153529\2014-05-15-153529_IEF 3_TH.jpg"/>
          <p:cNvPicPr>
            <a:picLocks noChangeAspect="1" noChangeArrowheads="1"/>
          </p:cNvPicPr>
          <p:nvPr/>
        </p:nvPicPr>
        <p:blipFill rotWithShape="1">
          <a:blip r:embed="rId5">
            <a:extLst>
              <a:ext uri="{28A0092B-C50C-407E-A947-70E740481C1C}">
                <a14:useLocalDpi xmlns:a14="http://schemas.microsoft.com/office/drawing/2010/main"/>
              </a:ext>
            </a:extLst>
          </a:blip>
          <a:srcRect r="50000"/>
          <a:stretch/>
        </p:blipFill>
        <p:spPr bwMode="auto">
          <a:xfrm rot="10800000" flipH="1">
            <a:off x="1380363" y="2107439"/>
            <a:ext cx="864095" cy="3600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erade Verbindung 4"/>
          <p:cNvCxnSpPr/>
          <p:nvPr/>
        </p:nvCxnSpPr>
        <p:spPr>
          <a:xfrm>
            <a:off x="1187199"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1187199" y="2937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1187199" y="321384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1187199" y="363103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1187199" y="434311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1187199" y="49271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1187199" y="5503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78011" y="2600065"/>
            <a:ext cx="450334" cy="276999"/>
          </a:xfrm>
          <a:prstGeom prst="rect">
            <a:avLst/>
          </a:prstGeom>
          <a:noFill/>
        </p:spPr>
        <p:txBody>
          <a:bodyPr wrap="square" rtlCol="0">
            <a:spAutoFit/>
          </a:bodyPr>
          <a:lstStyle/>
          <a:p>
            <a:pPr algn="r"/>
            <a:r>
              <a:rPr lang="en-GB" sz="1200" b="1" dirty="0" smtClean="0"/>
              <a:t>6.0</a:t>
            </a:r>
            <a:endParaRPr lang="en-GB" sz="1200" b="1" dirty="0"/>
          </a:p>
        </p:txBody>
      </p:sp>
      <p:sp>
        <p:nvSpPr>
          <p:cNvPr id="13" name="Textfeld 12"/>
          <p:cNvSpPr txBox="1"/>
          <p:nvPr/>
        </p:nvSpPr>
        <p:spPr>
          <a:xfrm>
            <a:off x="804681" y="2804262"/>
            <a:ext cx="423664" cy="276999"/>
          </a:xfrm>
          <a:prstGeom prst="rect">
            <a:avLst/>
          </a:prstGeom>
          <a:noFill/>
        </p:spPr>
        <p:txBody>
          <a:bodyPr wrap="square" rtlCol="0">
            <a:spAutoFit/>
          </a:bodyPr>
          <a:lstStyle/>
          <a:p>
            <a:pPr algn="r"/>
            <a:r>
              <a:rPr lang="en-GB" sz="1200" b="1" dirty="0" smtClean="0"/>
              <a:t>5.9</a:t>
            </a:r>
            <a:endParaRPr lang="en-GB" sz="1200" b="1" dirty="0"/>
          </a:p>
        </p:txBody>
      </p:sp>
      <p:sp>
        <p:nvSpPr>
          <p:cNvPr id="14" name="Textfeld 13"/>
          <p:cNvSpPr txBox="1"/>
          <p:nvPr/>
        </p:nvSpPr>
        <p:spPr>
          <a:xfrm>
            <a:off x="741057" y="3066006"/>
            <a:ext cx="487288" cy="276999"/>
          </a:xfrm>
          <a:prstGeom prst="rect">
            <a:avLst/>
          </a:prstGeom>
          <a:noFill/>
        </p:spPr>
        <p:txBody>
          <a:bodyPr wrap="square" rtlCol="0">
            <a:spAutoFit/>
          </a:bodyPr>
          <a:lstStyle/>
          <a:p>
            <a:pPr algn="r"/>
            <a:r>
              <a:rPr lang="en-GB" sz="1200" b="1" dirty="0" smtClean="0"/>
              <a:t>5.2</a:t>
            </a:r>
            <a:endParaRPr lang="en-GB" sz="1200" b="1" dirty="0"/>
          </a:p>
        </p:txBody>
      </p:sp>
      <p:sp>
        <p:nvSpPr>
          <p:cNvPr id="15" name="Textfeld 14"/>
          <p:cNvSpPr txBox="1"/>
          <p:nvPr/>
        </p:nvSpPr>
        <p:spPr>
          <a:xfrm>
            <a:off x="749441" y="2945247"/>
            <a:ext cx="478904" cy="288032"/>
          </a:xfrm>
          <a:prstGeom prst="rect">
            <a:avLst/>
          </a:prstGeom>
          <a:noFill/>
        </p:spPr>
        <p:txBody>
          <a:bodyPr wrap="square" rtlCol="0">
            <a:spAutoFit/>
          </a:bodyPr>
          <a:lstStyle/>
          <a:p>
            <a:pPr algn="r"/>
            <a:r>
              <a:rPr lang="en-GB" sz="1200" b="1" dirty="0" smtClean="0"/>
              <a:t>5.3</a:t>
            </a:r>
            <a:endParaRPr lang="en-GB" sz="1200" b="1" dirty="0"/>
          </a:p>
        </p:txBody>
      </p:sp>
      <p:sp>
        <p:nvSpPr>
          <p:cNvPr id="16" name="Textfeld 15"/>
          <p:cNvSpPr txBox="1"/>
          <p:nvPr/>
        </p:nvSpPr>
        <p:spPr>
          <a:xfrm>
            <a:off x="685817" y="3483593"/>
            <a:ext cx="542528" cy="288032"/>
          </a:xfrm>
          <a:prstGeom prst="rect">
            <a:avLst/>
          </a:prstGeom>
          <a:noFill/>
        </p:spPr>
        <p:txBody>
          <a:bodyPr wrap="square" rtlCol="0">
            <a:spAutoFit/>
          </a:bodyPr>
          <a:lstStyle/>
          <a:p>
            <a:pPr algn="r"/>
            <a:r>
              <a:rPr lang="en-GB" sz="1200" b="1" dirty="0" smtClean="0"/>
              <a:t>4.7</a:t>
            </a:r>
            <a:endParaRPr lang="en-GB" sz="1200" b="1" dirty="0"/>
          </a:p>
        </p:txBody>
      </p:sp>
      <p:sp>
        <p:nvSpPr>
          <p:cNvPr id="17" name="Textfeld 16"/>
          <p:cNvSpPr txBox="1"/>
          <p:nvPr/>
        </p:nvSpPr>
        <p:spPr>
          <a:xfrm>
            <a:off x="622193" y="4195274"/>
            <a:ext cx="606152" cy="276999"/>
          </a:xfrm>
          <a:prstGeom prst="rect">
            <a:avLst/>
          </a:prstGeom>
          <a:noFill/>
        </p:spPr>
        <p:txBody>
          <a:bodyPr wrap="square" rtlCol="0">
            <a:spAutoFit/>
          </a:bodyPr>
          <a:lstStyle/>
          <a:p>
            <a:pPr algn="r"/>
            <a:r>
              <a:rPr lang="en-GB" sz="1200" b="1" dirty="0" smtClean="0"/>
              <a:t>4.5</a:t>
            </a:r>
            <a:endParaRPr lang="en-GB" sz="1200" b="1" dirty="0"/>
          </a:p>
        </p:txBody>
      </p:sp>
      <p:cxnSp>
        <p:nvCxnSpPr>
          <p:cNvPr id="18" name="Gerade Verbindung 17"/>
          <p:cNvCxnSpPr/>
          <p:nvPr/>
        </p:nvCxnSpPr>
        <p:spPr>
          <a:xfrm>
            <a:off x="1187199" y="30698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5817" y="4783165"/>
            <a:ext cx="542528" cy="288032"/>
          </a:xfrm>
          <a:prstGeom prst="rect">
            <a:avLst/>
          </a:prstGeom>
          <a:noFill/>
        </p:spPr>
        <p:txBody>
          <a:bodyPr wrap="square" rtlCol="0">
            <a:spAutoFit/>
          </a:bodyPr>
          <a:lstStyle/>
          <a:p>
            <a:pPr algn="r"/>
            <a:r>
              <a:rPr lang="en-GB" sz="1200" b="1" dirty="0" smtClean="0"/>
              <a:t>4.2</a:t>
            </a:r>
            <a:endParaRPr lang="en-GB" sz="1200" b="1" dirty="0"/>
          </a:p>
        </p:txBody>
      </p:sp>
      <p:sp>
        <p:nvSpPr>
          <p:cNvPr id="20" name="Textfeld 19"/>
          <p:cNvSpPr txBox="1"/>
          <p:nvPr/>
        </p:nvSpPr>
        <p:spPr>
          <a:xfrm>
            <a:off x="685817" y="5351227"/>
            <a:ext cx="542528" cy="288032"/>
          </a:xfrm>
          <a:prstGeom prst="rect">
            <a:avLst/>
          </a:prstGeom>
          <a:noFill/>
        </p:spPr>
        <p:txBody>
          <a:bodyPr wrap="square" rtlCol="0">
            <a:spAutoFit/>
          </a:bodyPr>
          <a:lstStyle/>
          <a:p>
            <a:pPr algn="r"/>
            <a:r>
              <a:rPr lang="en-GB" sz="1200" b="1" dirty="0" smtClean="0"/>
              <a:t>3.8</a:t>
            </a:r>
            <a:endParaRPr lang="en-GB" sz="1200" b="1" dirty="0"/>
          </a:p>
        </p:txBody>
      </p:sp>
      <p:sp>
        <p:nvSpPr>
          <p:cNvPr id="21" name="Textfeld 20"/>
          <p:cNvSpPr txBox="1"/>
          <p:nvPr/>
        </p:nvSpPr>
        <p:spPr>
          <a:xfrm>
            <a:off x="778011" y="1891415"/>
            <a:ext cx="542528" cy="338554"/>
          </a:xfrm>
          <a:prstGeom prst="rect">
            <a:avLst/>
          </a:prstGeom>
          <a:noFill/>
        </p:spPr>
        <p:txBody>
          <a:bodyPr wrap="square" rtlCol="0">
            <a:spAutoFit/>
          </a:bodyPr>
          <a:lstStyle/>
          <a:p>
            <a:r>
              <a:rPr lang="en-GB" sz="1600" b="1" dirty="0" err="1" smtClean="0"/>
              <a:t>pI</a:t>
            </a:r>
            <a:endParaRPr lang="en-GB" sz="1200" b="1" dirty="0"/>
          </a:p>
        </p:txBody>
      </p:sp>
      <p:pic>
        <p:nvPicPr>
          <p:cNvPr id="22" name="Picture 2" descr="C:\Users\Kempf_Lab\Documents\Marcus von Nordheim\ck_0037.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8800"/>
                    </a14:imgEffect>
                    <a14:imgEffect>
                      <a14:saturation sat="0"/>
                    </a14:imgEffect>
                    <a14:imgEffect>
                      <a14:brightnessContrast bright="-14000" contrast="49000"/>
                    </a14:imgEffect>
                  </a14:imgLayer>
                </a14:imgProps>
              </a:ext>
              <a:ext uri="{28A0092B-C50C-407E-A947-70E740481C1C}">
                <a14:useLocalDpi xmlns:a14="http://schemas.microsoft.com/office/drawing/2010/main"/>
              </a:ext>
            </a:extLst>
          </a:blip>
          <a:srcRect t="3722" b="10072"/>
          <a:stretch/>
        </p:blipFill>
        <p:spPr bwMode="auto">
          <a:xfrm rot="10800000">
            <a:off x="2909888" y="2107438"/>
            <a:ext cx="805984" cy="36004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erade Verbindung 22"/>
          <p:cNvCxnSpPr/>
          <p:nvPr/>
        </p:nvCxnSpPr>
        <p:spPr>
          <a:xfrm>
            <a:off x="2690886" y="30698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a:off x="2690886" y="321384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2690886" y="363103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2364764" y="2600065"/>
            <a:ext cx="468982" cy="276999"/>
          </a:xfrm>
          <a:prstGeom prst="rect">
            <a:avLst/>
          </a:prstGeom>
          <a:noFill/>
        </p:spPr>
        <p:txBody>
          <a:bodyPr wrap="square" rtlCol="0">
            <a:spAutoFit/>
          </a:bodyPr>
          <a:lstStyle/>
          <a:p>
            <a:r>
              <a:rPr lang="en-GB" sz="1200" b="1" dirty="0" smtClean="0"/>
              <a:t>6.0</a:t>
            </a:r>
            <a:endParaRPr lang="en-GB" sz="1200" b="1" dirty="0"/>
          </a:p>
        </p:txBody>
      </p:sp>
      <p:sp>
        <p:nvSpPr>
          <p:cNvPr id="27" name="Textfeld 26"/>
          <p:cNvSpPr txBox="1"/>
          <p:nvPr/>
        </p:nvSpPr>
        <p:spPr>
          <a:xfrm>
            <a:off x="2364764" y="3066006"/>
            <a:ext cx="487288" cy="276999"/>
          </a:xfrm>
          <a:prstGeom prst="rect">
            <a:avLst/>
          </a:prstGeom>
          <a:noFill/>
        </p:spPr>
        <p:txBody>
          <a:bodyPr wrap="square" rtlCol="0">
            <a:spAutoFit/>
          </a:bodyPr>
          <a:lstStyle/>
          <a:p>
            <a:r>
              <a:rPr lang="en-GB" sz="1200" b="1" dirty="0" smtClean="0"/>
              <a:t>5.2</a:t>
            </a:r>
            <a:endParaRPr lang="en-GB" sz="1200" b="1" dirty="0"/>
          </a:p>
        </p:txBody>
      </p:sp>
      <p:sp>
        <p:nvSpPr>
          <p:cNvPr id="28" name="Textfeld 27"/>
          <p:cNvSpPr txBox="1"/>
          <p:nvPr/>
        </p:nvSpPr>
        <p:spPr>
          <a:xfrm>
            <a:off x="2364764" y="2945247"/>
            <a:ext cx="478904" cy="288032"/>
          </a:xfrm>
          <a:prstGeom prst="rect">
            <a:avLst/>
          </a:prstGeom>
          <a:noFill/>
        </p:spPr>
        <p:txBody>
          <a:bodyPr wrap="square" rtlCol="0">
            <a:spAutoFit/>
          </a:bodyPr>
          <a:lstStyle/>
          <a:p>
            <a:r>
              <a:rPr lang="en-GB" sz="1200" b="1" dirty="0" smtClean="0"/>
              <a:t>5.3</a:t>
            </a:r>
            <a:endParaRPr lang="en-GB" sz="1200" b="1" dirty="0"/>
          </a:p>
        </p:txBody>
      </p:sp>
      <p:sp>
        <p:nvSpPr>
          <p:cNvPr id="29" name="Textfeld 28"/>
          <p:cNvSpPr txBox="1"/>
          <p:nvPr/>
        </p:nvSpPr>
        <p:spPr>
          <a:xfrm>
            <a:off x="2364764" y="3483593"/>
            <a:ext cx="542528" cy="288032"/>
          </a:xfrm>
          <a:prstGeom prst="rect">
            <a:avLst/>
          </a:prstGeom>
          <a:noFill/>
        </p:spPr>
        <p:txBody>
          <a:bodyPr wrap="square" rtlCol="0">
            <a:spAutoFit/>
          </a:bodyPr>
          <a:lstStyle/>
          <a:p>
            <a:r>
              <a:rPr lang="en-GB" sz="1200" b="1" dirty="0" smtClean="0"/>
              <a:t>4.7</a:t>
            </a:r>
            <a:endParaRPr lang="en-GB" sz="1200" b="1" dirty="0"/>
          </a:p>
        </p:txBody>
      </p:sp>
      <p:sp>
        <p:nvSpPr>
          <p:cNvPr id="30" name="Textfeld 29"/>
          <p:cNvSpPr txBox="1"/>
          <p:nvPr/>
        </p:nvSpPr>
        <p:spPr>
          <a:xfrm>
            <a:off x="2364764" y="4203266"/>
            <a:ext cx="606152" cy="276999"/>
          </a:xfrm>
          <a:prstGeom prst="rect">
            <a:avLst/>
          </a:prstGeom>
          <a:noFill/>
        </p:spPr>
        <p:txBody>
          <a:bodyPr wrap="square" rtlCol="0">
            <a:spAutoFit/>
          </a:bodyPr>
          <a:lstStyle/>
          <a:p>
            <a:r>
              <a:rPr lang="en-GB" sz="1200" b="1" dirty="0" smtClean="0"/>
              <a:t>4.5</a:t>
            </a:r>
            <a:endParaRPr lang="en-GB" sz="1200" b="1" dirty="0"/>
          </a:p>
        </p:txBody>
      </p:sp>
      <p:cxnSp>
        <p:nvCxnSpPr>
          <p:cNvPr id="31" name="Gerade Verbindung 30"/>
          <p:cNvCxnSpPr/>
          <p:nvPr/>
        </p:nvCxnSpPr>
        <p:spPr>
          <a:xfrm>
            <a:off x="2690886"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2462678" y="1830827"/>
            <a:ext cx="542528" cy="338554"/>
          </a:xfrm>
          <a:prstGeom prst="rect">
            <a:avLst/>
          </a:prstGeom>
          <a:noFill/>
        </p:spPr>
        <p:txBody>
          <a:bodyPr wrap="square" rtlCol="0">
            <a:spAutoFit/>
          </a:bodyPr>
          <a:lstStyle/>
          <a:p>
            <a:r>
              <a:rPr lang="en-GB" sz="1600" b="1" dirty="0" err="1" smtClean="0"/>
              <a:t>pI</a:t>
            </a:r>
            <a:endParaRPr lang="en-GB" sz="1200" b="1" dirty="0"/>
          </a:p>
        </p:txBody>
      </p:sp>
      <p:sp>
        <p:nvSpPr>
          <p:cNvPr id="34" name="Textfeld 33"/>
          <p:cNvSpPr txBox="1"/>
          <p:nvPr/>
        </p:nvSpPr>
        <p:spPr>
          <a:xfrm rot="16200000">
            <a:off x="2924076" y="1380136"/>
            <a:ext cx="624382" cy="276999"/>
          </a:xfrm>
          <a:prstGeom prst="rect">
            <a:avLst/>
          </a:prstGeom>
          <a:noFill/>
        </p:spPr>
        <p:txBody>
          <a:bodyPr wrap="square" rtlCol="0">
            <a:spAutoFit/>
          </a:bodyPr>
          <a:lstStyle/>
          <a:p>
            <a:pPr algn="r"/>
            <a:r>
              <a:rPr lang="en-GB" sz="1200" b="1" dirty="0" smtClean="0"/>
              <a:t>60 </a:t>
            </a:r>
            <a:r>
              <a:rPr lang="en-GB" sz="1200" b="1" dirty="0" err="1" smtClean="0"/>
              <a:t>ug</a:t>
            </a:r>
            <a:endParaRPr lang="en-GB" sz="1200" b="1" dirty="0"/>
          </a:p>
        </p:txBody>
      </p:sp>
      <p:sp>
        <p:nvSpPr>
          <p:cNvPr id="35" name="Textfeld 34"/>
          <p:cNvSpPr txBox="1"/>
          <p:nvPr/>
        </p:nvSpPr>
        <p:spPr>
          <a:xfrm rot="16200000">
            <a:off x="3134925" y="1355977"/>
            <a:ext cx="576063" cy="276999"/>
          </a:xfrm>
          <a:prstGeom prst="rect">
            <a:avLst/>
          </a:prstGeom>
          <a:noFill/>
        </p:spPr>
        <p:txBody>
          <a:bodyPr wrap="square" rtlCol="0">
            <a:spAutoFit/>
          </a:bodyPr>
          <a:lstStyle/>
          <a:p>
            <a:pPr algn="r"/>
            <a:r>
              <a:rPr lang="en-GB" sz="1200" b="1" dirty="0" smtClean="0"/>
              <a:t>90 </a:t>
            </a:r>
            <a:r>
              <a:rPr lang="en-GB" sz="1200" b="1" dirty="0" err="1" smtClean="0"/>
              <a:t>ug</a:t>
            </a:r>
            <a:endParaRPr lang="en-GB" sz="1200" b="1" dirty="0"/>
          </a:p>
        </p:txBody>
      </p:sp>
      <p:sp>
        <p:nvSpPr>
          <p:cNvPr id="36" name="Textfeld 35"/>
          <p:cNvSpPr txBox="1"/>
          <p:nvPr/>
        </p:nvSpPr>
        <p:spPr>
          <a:xfrm rot="16200000">
            <a:off x="3209082" y="1457080"/>
            <a:ext cx="778270" cy="276999"/>
          </a:xfrm>
          <a:prstGeom prst="rect">
            <a:avLst/>
          </a:prstGeom>
          <a:noFill/>
        </p:spPr>
        <p:txBody>
          <a:bodyPr wrap="square" rtlCol="0">
            <a:spAutoFit/>
          </a:bodyPr>
          <a:lstStyle/>
          <a:p>
            <a:pPr algn="r"/>
            <a:r>
              <a:rPr lang="en-GB" sz="1200" b="1" dirty="0" smtClean="0"/>
              <a:t>120 </a:t>
            </a:r>
            <a:r>
              <a:rPr lang="en-GB" sz="1200" b="1" dirty="0" err="1" smtClean="0"/>
              <a:t>ug</a:t>
            </a:r>
            <a:endParaRPr lang="en-GB" sz="1200" b="1" dirty="0"/>
          </a:p>
        </p:txBody>
      </p:sp>
      <p:sp>
        <p:nvSpPr>
          <p:cNvPr id="37" name="Textfeld 36"/>
          <p:cNvSpPr txBox="1"/>
          <p:nvPr/>
        </p:nvSpPr>
        <p:spPr>
          <a:xfrm>
            <a:off x="2846892" y="1830827"/>
            <a:ext cx="1152128" cy="307777"/>
          </a:xfrm>
          <a:prstGeom prst="rect">
            <a:avLst/>
          </a:prstGeom>
          <a:noFill/>
        </p:spPr>
        <p:txBody>
          <a:bodyPr wrap="square" rtlCol="0">
            <a:spAutoFit/>
          </a:bodyPr>
          <a:lstStyle/>
          <a:p>
            <a:pPr algn="ctr"/>
            <a:r>
              <a:rPr lang="en-GB" sz="1400" b="1" dirty="0" smtClean="0"/>
              <a:t>BSA</a:t>
            </a:r>
            <a:endParaRPr lang="en-GB" sz="1400" b="1" dirty="0"/>
          </a:p>
        </p:txBody>
      </p:sp>
      <p:sp>
        <p:nvSpPr>
          <p:cNvPr id="38" name="Gleichschenkliges Dreieck 37"/>
          <p:cNvSpPr/>
          <p:nvPr/>
        </p:nvSpPr>
        <p:spPr>
          <a:xfrm rot="16200000">
            <a:off x="3337230" y="1519064"/>
            <a:ext cx="124614" cy="576066"/>
          </a:xfrm>
          <a:prstGeom prst="triangle">
            <a:avLst>
              <a:gd name="adj" fmla="val 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9" name="Gerade Verbindung 38"/>
          <p:cNvCxnSpPr/>
          <p:nvPr/>
        </p:nvCxnSpPr>
        <p:spPr>
          <a:xfrm>
            <a:off x="2690886" y="435110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2" descr="C:\Users\Kempf_Lab\Documents\Marcus von Nordheim\ck_0042.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9868"/>
          <a:stretch/>
        </p:blipFill>
        <p:spPr bwMode="auto">
          <a:xfrm>
            <a:off x="4441040" y="2107438"/>
            <a:ext cx="1441835" cy="3613764"/>
          </a:xfrm>
          <a:prstGeom prst="rect">
            <a:avLst/>
          </a:prstGeom>
          <a:noFill/>
          <a:extLst>
            <a:ext uri="{909E8E84-426E-40DD-AFC4-6F175D3DCCD1}">
              <a14:hiddenFill xmlns:a14="http://schemas.microsoft.com/office/drawing/2010/main">
                <a:solidFill>
                  <a:srgbClr val="FFFFFF"/>
                </a:solidFill>
              </a14:hiddenFill>
            </a:ext>
          </a:extLst>
        </p:spPr>
      </p:pic>
      <p:sp>
        <p:nvSpPr>
          <p:cNvPr id="41" name="Textfeld 40"/>
          <p:cNvSpPr txBox="1"/>
          <p:nvPr/>
        </p:nvSpPr>
        <p:spPr>
          <a:xfrm rot="16200000">
            <a:off x="4622109" y="1740205"/>
            <a:ext cx="643824" cy="276999"/>
          </a:xfrm>
          <a:prstGeom prst="rect">
            <a:avLst/>
          </a:prstGeom>
          <a:noFill/>
        </p:spPr>
        <p:txBody>
          <a:bodyPr wrap="square" rtlCol="0">
            <a:spAutoFit/>
          </a:bodyPr>
          <a:lstStyle/>
          <a:p>
            <a:pPr algn="r"/>
            <a:r>
              <a:rPr lang="en-GB" sz="1200" b="1" dirty="0" smtClean="0"/>
              <a:t>10</a:t>
            </a:r>
            <a:r>
              <a:rPr lang="en-GB" sz="1200" b="1" baseline="30000" dirty="0" smtClean="0"/>
              <a:t>8</a:t>
            </a:r>
            <a:r>
              <a:rPr lang="en-GB" sz="1200" b="1" dirty="0" smtClean="0"/>
              <a:t> EC</a:t>
            </a:r>
            <a:endParaRPr lang="en-GB" sz="1200" b="1" dirty="0"/>
          </a:p>
        </p:txBody>
      </p:sp>
      <p:sp>
        <p:nvSpPr>
          <p:cNvPr id="42" name="Textfeld 41"/>
          <p:cNvSpPr txBox="1"/>
          <p:nvPr/>
        </p:nvSpPr>
        <p:spPr>
          <a:xfrm rot="16200000">
            <a:off x="4803277" y="1740205"/>
            <a:ext cx="643824" cy="276999"/>
          </a:xfrm>
          <a:prstGeom prst="rect">
            <a:avLst/>
          </a:prstGeom>
          <a:noFill/>
        </p:spPr>
        <p:txBody>
          <a:bodyPr wrap="square" rtlCol="0">
            <a:spAutoFit/>
          </a:bodyPr>
          <a:lstStyle/>
          <a:p>
            <a:pPr algn="r"/>
            <a:r>
              <a:rPr lang="en-GB" sz="1200" b="1" dirty="0" smtClean="0"/>
              <a:t>10</a:t>
            </a:r>
            <a:r>
              <a:rPr lang="en-GB" sz="1200" b="1" baseline="30000" dirty="0" smtClean="0"/>
              <a:t>8</a:t>
            </a:r>
            <a:r>
              <a:rPr lang="en-GB" sz="1200" b="1" dirty="0" smtClean="0"/>
              <a:t> FC</a:t>
            </a:r>
            <a:endParaRPr lang="en-GB" sz="1200" b="1" dirty="0"/>
          </a:p>
        </p:txBody>
      </p:sp>
      <p:sp>
        <p:nvSpPr>
          <p:cNvPr id="43" name="Textfeld 42"/>
          <p:cNvSpPr txBox="1"/>
          <p:nvPr/>
        </p:nvSpPr>
        <p:spPr>
          <a:xfrm rot="16200000">
            <a:off x="5245308" y="1740205"/>
            <a:ext cx="643824" cy="276999"/>
          </a:xfrm>
          <a:prstGeom prst="rect">
            <a:avLst/>
          </a:prstGeom>
          <a:noFill/>
        </p:spPr>
        <p:txBody>
          <a:bodyPr wrap="square" rtlCol="0">
            <a:spAutoFit/>
          </a:bodyPr>
          <a:lstStyle/>
          <a:p>
            <a:pPr algn="r"/>
            <a:r>
              <a:rPr lang="en-GB" sz="1200" b="1" dirty="0" smtClean="0"/>
              <a:t>10</a:t>
            </a:r>
            <a:r>
              <a:rPr lang="en-GB" sz="1200" b="1" baseline="30000" dirty="0"/>
              <a:t>9</a:t>
            </a:r>
            <a:r>
              <a:rPr lang="en-GB" sz="1200" b="1" dirty="0" smtClean="0"/>
              <a:t> EC</a:t>
            </a:r>
            <a:endParaRPr lang="en-GB" sz="1200" b="1" dirty="0"/>
          </a:p>
        </p:txBody>
      </p:sp>
      <p:sp>
        <p:nvSpPr>
          <p:cNvPr id="44" name="Textfeld 43"/>
          <p:cNvSpPr txBox="1"/>
          <p:nvPr/>
        </p:nvSpPr>
        <p:spPr>
          <a:xfrm rot="16200000">
            <a:off x="5426476" y="1740206"/>
            <a:ext cx="643824" cy="276999"/>
          </a:xfrm>
          <a:prstGeom prst="rect">
            <a:avLst/>
          </a:prstGeom>
          <a:noFill/>
        </p:spPr>
        <p:txBody>
          <a:bodyPr wrap="square" rtlCol="0">
            <a:spAutoFit/>
          </a:bodyPr>
          <a:lstStyle/>
          <a:p>
            <a:pPr algn="r"/>
            <a:r>
              <a:rPr lang="en-GB" sz="1200" b="1" dirty="0" smtClean="0"/>
              <a:t>10</a:t>
            </a:r>
            <a:r>
              <a:rPr lang="en-GB" sz="1200" b="1" baseline="30000" dirty="0"/>
              <a:t>9</a:t>
            </a:r>
            <a:r>
              <a:rPr lang="en-GB" sz="1200" b="1" dirty="0" smtClean="0"/>
              <a:t> FC</a:t>
            </a:r>
            <a:endParaRPr lang="en-GB" sz="1200" b="1" dirty="0"/>
          </a:p>
        </p:txBody>
      </p:sp>
      <p:cxnSp>
        <p:nvCxnSpPr>
          <p:cNvPr id="45" name="Gerade Verbindung 44"/>
          <p:cNvCxnSpPr/>
          <p:nvPr/>
        </p:nvCxnSpPr>
        <p:spPr>
          <a:xfrm>
            <a:off x="4254284" y="307141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4254284" y="32154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4254284" y="363262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3928162" y="2601649"/>
            <a:ext cx="468982" cy="276999"/>
          </a:xfrm>
          <a:prstGeom prst="rect">
            <a:avLst/>
          </a:prstGeom>
          <a:noFill/>
        </p:spPr>
        <p:txBody>
          <a:bodyPr wrap="square" rtlCol="0">
            <a:spAutoFit/>
          </a:bodyPr>
          <a:lstStyle/>
          <a:p>
            <a:r>
              <a:rPr lang="en-GB" sz="1200" b="1" dirty="0" smtClean="0"/>
              <a:t>6.0</a:t>
            </a:r>
            <a:endParaRPr lang="en-GB" sz="1200" b="1" dirty="0"/>
          </a:p>
        </p:txBody>
      </p:sp>
      <p:sp>
        <p:nvSpPr>
          <p:cNvPr id="49" name="Textfeld 48"/>
          <p:cNvSpPr txBox="1"/>
          <p:nvPr/>
        </p:nvSpPr>
        <p:spPr>
          <a:xfrm>
            <a:off x="3928162" y="3067590"/>
            <a:ext cx="487288" cy="276999"/>
          </a:xfrm>
          <a:prstGeom prst="rect">
            <a:avLst/>
          </a:prstGeom>
          <a:noFill/>
        </p:spPr>
        <p:txBody>
          <a:bodyPr wrap="square" rtlCol="0">
            <a:spAutoFit/>
          </a:bodyPr>
          <a:lstStyle/>
          <a:p>
            <a:r>
              <a:rPr lang="en-GB" sz="1200" b="1" dirty="0" smtClean="0"/>
              <a:t>5.2</a:t>
            </a:r>
            <a:endParaRPr lang="en-GB" sz="1200" b="1" dirty="0"/>
          </a:p>
        </p:txBody>
      </p:sp>
      <p:sp>
        <p:nvSpPr>
          <p:cNvPr id="50" name="Textfeld 49"/>
          <p:cNvSpPr txBox="1"/>
          <p:nvPr/>
        </p:nvSpPr>
        <p:spPr>
          <a:xfrm>
            <a:off x="3928162" y="2946831"/>
            <a:ext cx="478904" cy="288032"/>
          </a:xfrm>
          <a:prstGeom prst="rect">
            <a:avLst/>
          </a:prstGeom>
          <a:noFill/>
        </p:spPr>
        <p:txBody>
          <a:bodyPr wrap="square" rtlCol="0">
            <a:spAutoFit/>
          </a:bodyPr>
          <a:lstStyle/>
          <a:p>
            <a:r>
              <a:rPr lang="en-GB" sz="1200" b="1" dirty="0" smtClean="0"/>
              <a:t>5.3</a:t>
            </a:r>
            <a:endParaRPr lang="en-GB" sz="1200" b="1" dirty="0"/>
          </a:p>
        </p:txBody>
      </p:sp>
      <p:sp>
        <p:nvSpPr>
          <p:cNvPr id="51" name="Textfeld 50"/>
          <p:cNvSpPr txBox="1"/>
          <p:nvPr/>
        </p:nvSpPr>
        <p:spPr>
          <a:xfrm>
            <a:off x="3928162" y="3485177"/>
            <a:ext cx="542528" cy="288032"/>
          </a:xfrm>
          <a:prstGeom prst="rect">
            <a:avLst/>
          </a:prstGeom>
          <a:noFill/>
        </p:spPr>
        <p:txBody>
          <a:bodyPr wrap="square" rtlCol="0">
            <a:spAutoFit/>
          </a:bodyPr>
          <a:lstStyle/>
          <a:p>
            <a:r>
              <a:rPr lang="en-GB" sz="1200" b="1" dirty="0" smtClean="0"/>
              <a:t>4.7</a:t>
            </a:r>
            <a:endParaRPr lang="en-GB" sz="1200" b="1" dirty="0"/>
          </a:p>
        </p:txBody>
      </p:sp>
      <p:sp>
        <p:nvSpPr>
          <p:cNvPr id="52" name="Textfeld 51"/>
          <p:cNvSpPr txBox="1"/>
          <p:nvPr/>
        </p:nvSpPr>
        <p:spPr>
          <a:xfrm>
            <a:off x="3928162" y="4204850"/>
            <a:ext cx="606152" cy="276999"/>
          </a:xfrm>
          <a:prstGeom prst="rect">
            <a:avLst/>
          </a:prstGeom>
          <a:noFill/>
        </p:spPr>
        <p:txBody>
          <a:bodyPr wrap="square" rtlCol="0">
            <a:spAutoFit/>
          </a:bodyPr>
          <a:lstStyle/>
          <a:p>
            <a:r>
              <a:rPr lang="en-GB" sz="1200" b="1" dirty="0" smtClean="0"/>
              <a:t>4.5</a:t>
            </a:r>
            <a:endParaRPr lang="en-GB" sz="1200" b="1" dirty="0"/>
          </a:p>
        </p:txBody>
      </p:sp>
      <p:cxnSp>
        <p:nvCxnSpPr>
          <p:cNvPr id="53" name="Gerade Verbindung 52"/>
          <p:cNvCxnSpPr/>
          <p:nvPr/>
        </p:nvCxnSpPr>
        <p:spPr>
          <a:xfrm>
            <a:off x="4254284"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nvCxnSpPr>
        <p:spPr>
          <a:xfrm>
            <a:off x="4254284" y="435110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feld 54"/>
          <p:cNvSpPr txBox="1"/>
          <p:nvPr/>
        </p:nvSpPr>
        <p:spPr>
          <a:xfrm>
            <a:off x="3970520" y="1830827"/>
            <a:ext cx="542528" cy="338554"/>
          </a:xfrm>
          <a:prstGeom prst="rect">
            <a:avLst/>
          </a:prstGeom>
          <a:noFill/>
        </p:spPr>
        <p:txBody>
          <a:bodyPr wrap="square" rtlCol="0">
            <a:spAutoFit/>
          </a:bodyPr>
          <a:lstStyle/>
          <a:p>
            <a:r>
              <a:rPr lang="en-GB" sz="1600" b="1" dirty="0" err="1" smtClean="0"/>
              <a:t>pI</a:t>
            </a:r>
            <a:endParaRPr lang="en-GB" sz="1200" b="1" dirty="0"/>
          </a:p>
        </p:txBody>
      </p:sp>
      <p:sp>
        <p:nvSpPr>
          <p:cNvPr id="56" name="Textfeld 55"/>
          <p:cNvSpPr txBox="1"/>
          <p:nvPr/>
        </p:nvSpPr>
        <p:spPr>
          <a:xfrm>
            <a:off x="6029634" y="3683290"/>
            <a:ext cx="2009383" cy="307777"/>
          </a:xfrm>
          <a:prstGeom prst="rect">
            <a:avLst/>
          </a:prstGeom>
          <a:noFill/>
        </p:spPr>
        <p:txBody>
          <a:bodyPr wrap="square" rtlCol="0">
            <a:spAutoFit/>
          </a:bodyPr>
          <a:lstStyle/>
          <a:p>
            <a:pPr algn="ctr"/>
            <a:r>
              <a:rPr lang="en-GB" sz="1400" b="1" dirty="0" smtClean="0"/>
              <a:t>Sample Application</a:t>
            </a:r>
            <a:endParaRPr lang="en-GB" sz="1400" b="1" dirty="0"/>
          </a:p>
        </p:txBody>
      </p:sp>
      <p:cxnSp>
        <p:nvCxnSpPr>
          <p:cNvPr id="58" name="Gerade Verbindung mit Pfeil 57"/>
          <p:cNvCxnSpPr/>
          <p:nvPr/>
        </p:nvCxnSpPr>
        <p:spPr>
          <a:xfrm flipH="1">
            <a:off x="5944998" y="3847051"/>
            <a:ext cx="288000" cy="0"/>
          </a:xfrm>
          <a:prstGeom prst="straightConnector1">
            <a:avLst/>
          </a:prstGeom>
          <a:ln w="38100">
            <a:solidFill>
              <a:schemeClr val="tx1"/>
            </a:solidFill>
            <a:headEnd type="none"/>
            <a:tailEnd type="stealth" w="lg" len="med"/>
          </a:ln>
        </p:spPr>
        <p:style>
          <a:lnRef idx="1">
            <a:schemeClr val="dk1"/>
          </a:lnRef>
          <a:fillRef idx="0">
            <a:schemeClr val="dk1"/>
          </a:fillRef>
          <a:effectRef idx="0">
            <a:schemeClr val="dk1"/>
          </a:effectRef>
          <a:fontRef idx="minor">
            <a:schemeClr val="tx1"/>
          </a:fontRef>
        </p:style>
      </p:cxnSp>
      <p:sp>
        <p:nvSpPr>
          <p:cNvPr id="59" name="Textfeld 58"/>
          <p:cNvSpPr txBox="1"/>
          <p:nvPr/>
        </p:nvSpPr>
        <p:spPr>
          <a:xfrm rot="16200000">
            <a:off x="1231838" y="1269502"/>
            <a:ext cx="1512168" cy="288032"/>
          </a:xfrm>
          <a:prstGeom prst="rect">
            <a:avLst/>
          </a:prstGeom>
          <a:noFill/>
        </p:spPr>
        <p:txBody>
          <a:bodyPr wrap="square" rtlCol="0">
            <a:spAutoFit/>
          </a:bodyPr>
          <a:lstStyle/>
          <a:p>
            <a:r>
              <a:rPr lang="en-GB" sz="1200" b="1" dirty="0" err="1" smtClean="0"/>
              <a:t>Carboanhydrase</a:t>
            </a:r>
            <a:r>
              <a:rPr lang="en-GB" sz="1200" b="1" dirty="0" smtClean="0"/>
              <a:t> </a:t>
            </a:r>
            <a:endParaRPr lang="en-GB" sz="1200" b="1" dirty="0"/>
          </a:p>
        </p:txBody>
      </p:sp>
      <p:sp>
        <p:nvSpPr>
          <p:cNvPr id="60" name="Textfeld 59"/>
          <p:cNvSpPr txBox="1"/>
          <p:nvPr/>
        </p:nvSpPr>
        <p:spPr>
          <a:xfrm rot="16200000">
            <a:off x="1039504" y="1254023"/>
            <a:ext cx="1512168" cy="288032"/>
          </a:xfrm>
          <a:prstGeom prst="rect">
            <a:avLst/>
          </a:prstGeom>
          <a:noFill/>
        </p:spPr>
        <p:txBody>
          <a:bodyPr wrap="square" rtlCol="0">
            <a:spAutoFit/>
          </a:bodyPr>
          <a:lstStyle/>
          <a:p>
            <a:r>
              <a:rPr lang="en-GB" sz="1200" b="1" dirty="0" smtClean="0"/>
              <a:t>BSA</a:t>
            </a:r>
            <a:endParaRPr lang="en-GB" sz="1200" b="1" dirty="0"/>
          </a:p>
        </p:txBody>
      </p:sp>
      <p:sp>
        <p:nvSpPr>
          <p:cNvPr id="6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err="1" smtClean="0">
                <a:solidFill>
                  <a:schemeClr val="bg1"/>
                </a:solidFill>
                <a:latin typeface="+mj-lt"/>
              </a:rPr>
              <a:t>Iseolectric</a:t>
            </a:r>
            <a:r>
              <a:rPr lang="en-US" sz="2800" b="1" dirty="0" smtClean="0">
                <a:solidFill>
                  <a:schemeClr val="bg1"/>
                </a:solidFill>
                <a:latin typeface="+mj-lt"/>
              </a:rPr>
              <a:t> Focusing</a:t>
            </a:r>
            <a:endParaRPr lang="en-US" sz="2800" b="1" i="1" baseline="-25000" dirty="0">
              <a:solidFill>
                <a:schemeClr val="bg1"/>
              </a:solidFill>
              <a:latin typeface="+mj-lt"/>
            </a:endParaRPr>
          </a:p>
        </p:txBody>
      </p:sp>
      <p:sp>
        <p:nvSpPr>
          <p:cNvPr id="62" name="Textfeld 61"/>
          <p:cNvSpPr txBox="1"/>
          <p:nvPr/>
        </p:nvSpPr>
        <p:spPr>
          <a:xfrm>
            <a:off x="406168" y="6114782"/>
            <a:ext cx="603804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smtClean="0"/>
              <a:t>Problem: Mobilization of viral particles in 0.8% agarose gels. </a:t>
            </a:r>
            <a:endParaRPr lang="en-US" sz="1600" b="1" dirty="0"/>
          </a:p>
        </p:txBody>
      </p:sp>
      <p:pic>
        <p:nvPicPr>
          <p:cNvPr id="3" name="Picture 3"/>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3" name="Gerade Verbindung 62"/>
          <p:cNvCxnSpPr/>
          <p:nvPr/>
        </p:nvCxnSpPr>
        <p:spPr>
          <a:xfrm>
            <a:off x="2690886" y="49271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690886" y="5503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feld 64"/>
          <p:cNvSpPr txBox="1"/>
          <p:nvPr/>
        </p:nvSpPr>
        <p:spPr>
          <a:xfrm>
            <a:off x="2364764" y="4783165"/>
            <a:ext cx="542528" cy="288032"/>
          </a:xfrm>
          <a:prstGeom prst="rect">
            <a:avLst/>
          </a:prstGeom>
          <a:noFill/>
        </p:spPr>
        <p:txBody>
          <a:bodyPr wrap="square" rtlCol="0">
            <a:spAutoFit/>
          </a:bodyPr>
          <a:lstStyle/>
          <a:p>
            <a:r>
              <a:rPr lang="en-GB" sz="1200" b="1" dirty="0" smtClean="0"/>
              <a:t>4.2</a:t>
            </a:r>
            <a:endParaRPr lang="en-GB" sz="1200" b="1" dirty="0"/>
          </a:p>
        </p:txBody>
      </p:sp>
      <p:sp>
        <p:nvSpPr>
          <p:cNvPr id="66" name="Textfeld 65"/>
          <p:cNvSpPr txBox="1"/>
          <p:nvPr/>
        </p:nvSpPr>
        <p:spPr>
          <a:xfrm>
            <a:off x="2364764" y="5351227"/>
            <a:ext cx="542528" cy="288032"/>
          </a:xfrm>
          <a:prstGeom prst="rect">
            <a:avLst/>
          </a:prstGeom>
          <a:noFill/>
        </p:spPr>
        <p:txBody>
          <a:bodyPr wrap="square" rtlCol="0">
            <a:spAutoFit/>
          </a:bodyPr>
          <a:lstStyle/>
          <a:p>
            <a:r>
              <a:rPr lang="en-GB" sz="1200" b="1" dirty="0" smtClean="0"/>
              <a:t>3.8</a:t>
            </a:r>
            <a:endParaRPr lang="en-GB" sz="1200" b="1" dirty="0"/>
          </a:p>
        </p:txBody>
      </p:sp>
      <p:cxnSp>
        <p:nvCxnSpPr>
          <p:cNvPr id="67" name="Gerade Verbindung 66"/>
          <p:cNvCxnSpPr/>
          <p:nvPr/>
        </p:nvCxnSpPr>
        <p:spPr>
          <a:xfrm>
            <a:off x="4355976" y="52319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a:xfrm>
            <a:off x="4355976" y="58080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feld 68"/>
          <p:cNvSpPr txBox="1"/>
          <p:nvPr/>
        </p:nvSpPr>
        <p:spPr>
          <a:xfrm>
            <a:off x="3928162" y="4783165"/>
            <a:ext cx="542528" cy="288032"/>
          </a:xfrm>
          <a:prstGeom prst="rect">
            <a:avLst/>
          </a:prstGeom>
          <a:noFill/>
        </p:spPr>
        <p:txBody>
          <a:bodyPr wrap="square" rtlCol="0">
            <a:spAutoFit/>
          </a:bodyPr>
          <a:lstStyle/>
          <a:p>
            <a:r>
              <a:rPr lang="en-GB" sz="1200" b="1" dirty="0" smtClean="0"/>
              <a:t>4.2</a:t>
            </a:r>
            <a:endParaRPr lang="en-GB" sz="1200" b="1" dirty="0"/>
          </a:p>
        </p:txBody>
      </p:sp>
      <p:sp>
        <p:nvSpPr>
          <p:cNvPr id="70" name="Textfeld 69"/>
          <p:cNvSpPr txBox="1"/>
          <p:nvPr/>
        </p:nvSpPr>
        <p:spPr>
          <a:xfrm>
            <a:off x="3928162" y="5351227"/>
            <a:ext cx="542528" cy="288032"/>
          </a:xfrm>
          <a:prstGeom prst="rect">
            <a:avLst/>
          </a:prstGeom>
          <a:noFill/>
        </p:spPr>
        <p:txBody>
          <a:bodyPr wrap="square" rtlCol="0">
            <a:spAutoFit/>
          </a:bodyPr>
          <a:lstStyle/>
          <a:p>
            <a:r>
              <a:rPr lang="en-GB" sz="1200" b="1" dirty="0" smtClean="0"/>
              <a:t>3.8</a:t>
            </a:r>
            <a:endParaRPr lang="en-GB" sz="12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286000" y="1582341"/>
            <a:ext cx="4572000" cy="3693319"/>
          </a:xfrm>
          <a:prstGeom prst="rect">
            <a:avLst/>
          </a:prstGeom>
        </p:spPr>
        <p:txBody>
          <a:bodyPr>
            <a:spAutoFit/>
          </a:bodyPr>
          <a:lstStyle/>
          <a:p>
            <a:r>
              <a:rPr lang="en-US" dirty="0"/>
              <a:t>https://www.google.ch/search?q=troubles&amp;biw=1440&amp;bih=791&amp;source=lnms&amp;tbm=isch&amp;sa=X&amp;ved=0CAYQ_AUoAWoVChMIiNye_fHVyAIVy7UUCh0tLgAL#tbm=isch&amp;tbs=rimg%3ACfBW0KVwiI7TIjg31otRmn6caT--lbTycMGHYK4saJI8YczwWLyHRS9PEaAzxEfPCNUjZ3Apqw1jOMzNccBxvDR5ZCoSCTfWi1GafpxpEfTxbQVmA89_1KhIJP76VtPJwwYcRLk9jT-LN5JEqEglgrixokjxhzBEsthGRwrZNRSoSCfBYvIdFL08REfNnFD4bQMnRKhIJoDPER88I1SMRdzeQcUqvON8qEglncCmrDWM4zBE2iZ237eVbRSoSCc1xwHG8NHlkEc1fMjr_1GaaN&amp;q=Problem%20m%C3%A4nnlein&amp;imgrc=dLB2ZGnQj4_liM%3A</a:t>
            </a:r>
          </a:p>
        </p:txBody>
      </p:sp>
      <p:sp>
        <p:nvSpPr>
          <p:cNvPr id="3" name="Rechteck 2"/>
          <p:cNvSpPr/>
          <p:nvPr/>
        </p:nvSpPr>
        <p:spPr>
          <a:xfrm>
            <a:off x="8007131" y="626009"/>
            <a:ext cx="126000" cy="396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rot="2700000">
            <a:off x="7938976" y="939370"/>
            <a:ext cx="126000" cy="288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rot="-2700000">
            <a:off x="8065920" y="942908"/>
            <a:ext cx="126000" cy="288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bbogen 6"/>
          <p:cNvSpPr/>
          <p:nvPr/>
        </p:nvSpPr>
        <p:spPr>
          <a:xfrm rot="3348565">
            <a:off x="7653716" y="1104360"/>
            <a:ext cx="327556" cy="313452"/>
          </a:xfrm>
          <a:prstGeom prst="blockArc">
            <a:avLst>
              <a:gd name="adj1" fmla="val 10800000"/>
              <a:gd name="adj2" fmla="val 19413370"/>
              <a:gd name="adj3" fmla="val 17934"/>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bbogen 7"/>
          <p:cNvSpPr/>
          <p:nvPr/>
        </p:nvSpPr>
        <p:spPr>
          <a:xfrm rot="20305142">
            <a:off x="8146558" y="1101990"/>
            <a:ext cx="327556" cy="313452"/>
          </a:xfrm>
          <a:prstGeom prst="blockArc">
            <a:avLst>
              <a:gd name="adj1" fmla="val 10800000"/>
              <a:gd name="adj2" fmla="val 19413370"/>
              <a:gd name="adj3" fmla="val 17934"/>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7021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7504" y="953500"/>
            <a:ext cx="8784976" cy="5078313"/>
          </a:xfrm>
          <a:prstGeom prst="rect">
            <a:avLst/>
          </a:prstGeom>
        </p:spPr>
        <p:txBody>
          <a:bodyPr wrap="square">
            <a:spAutoFit/>
          </a:bodyPr>
          <a:lstStyle/>
          <a:p>
            <a:r>
              <a:rPr lang="en-US" dirty="0"/>
              <a:t>The assembly of retroviruses requires three major components: Gag, envelope protein (</a:t>
            </a:r>
            <a:r>
              <a:rPr lang="en-US" dirty="0" err="1"/>
              <a:t>Env</a:t>
            </a:r>
            <a:r>
              <a:rPr lang="en-US" dirty="0"/>
              <a:t>) and the genomic viral RNAs (</a:t>
            </a:r>
            <a:r>
              <a:rPr lang="en-US" dirty="0" err="1"/>
              <a:t>vRNAs</a:t>
            </a:r>
            <a:r>
              <a:rPr lang="en-US" dirty="0"/>
              <a:t>). These components are transported to distinct sites in the plasma membrane, where retroviral assembly and budding occur. Budding is coordinated through late domains in Gag, which facilitate the interaction of Gag with components of the ESCRT (endosomal sorting complex required for transport) machinery and thus coordinate outward membrane deformation. The endocytic and cytoskeletal machineries have been implicated in the budding process, but their precise roles remain unclear. To date, proposed mechanisms include the binding of adaptor protein complex 2 (AP2) to Gag to restrict Gag localization to the plasma membrane, as well as binding of AP1 to Gag and components of the ESCRT complex to facilitate budding by an unknown mechanism. In addition, </a:t>
            </a:r>
            <a:r>
              <a:rPr lang="en-US" dirty="0" err="1"/>
              <a:t>clathrin</a:t>
            </a:r>
            <a:r>
              <a:rPr lang="en-US" dirty="0"/>
              <a:t> localizes to the budding site and becomes incorporated into the viral particle, and thus might regulate the spatial organization of viral proteins to facilitate accurate assembly. The cytoskeletal machinery is implicated in providing force to promote efficient assembly and budding; however, as yet, no interplay between the endocytic proteins and actin has been observed in this system. To allow a progeny virus particle to be released, the host protein </a:t>
            </a:r>
            <a:r>
              <a:rPr lang="en-US" dirty="0" err="1"/>
              <a:t>tetherin</a:t>
            </a:r>
            <a:r>
              <a:rPr lang="en-US" dirty="0"/>
              <a:t>, which physically tethers the particle to the plasma membrane, must be counteracted. Both AP2 and </a:t>
            </a:r>
            <a:r>
              <a:rPr lang="en-US" dirty="0" err="1"/>
              <a:t>clathrin</a:t>
            </a:r>
            <a:r>
              <a:rPr lang="en-US" dirty="0"/>
              <a:t> have been implicated in the removal of </a:t>
            </a:r>
            <a:r>
              <a:rPr lang="en-US" dirty="0" err="1"/>
              <a:t>tetherin</a:t>
            </a:r>
            <a:r>
              <a:rPr lang="en-US" dirty="0"/>
              <a:t> from the budding site</a:t>
            </a:r>
          </a:p>
        </p:txBody>
      </p:sp>
    </p:spTree>
    <p:extLst>
      <p:ext uri="{BB962C8B-B14F-4D97-AF65-F5344CB8AC3E}">
        <p14:creationId xmlns:p14="http://schemas.microsoft.com/office/powerpoint/2010/main" val="15854182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kamoucha.files.wordpress.com/2013/10/avantagesetinconvc3a9nients.jpg"/>
          <p:cNvPicPr>
            <a:picLocks noChangeAspect="1" noChangeArrowheads="1"/>
          </p:cNvPicPr>
          <p:nvPr/>
        </p:nvPicPr>
        <p:blipFill rotWithShape="1">
          <a:blip r:embed="rId2">
            <a:extLst>
              <a:ext uri="{28A0092B-C50C-407E-A947-70E740481C1C}">
                <a14:useLocalDpi xmlns:a14="http://schemas.microsoft.com/office/drawing/2010/main" val="0"/>
              </a:ext>
            </a:extLst>
          </a:blip>
          <a:srcRect t="-1" b="-4695"/>
          <a:stretch/>
        </p:blipFill>
        <p:spPr bwMode="auto">
          <a:xfrm>
            <a:off x="2684837" y="2175388"/>
            <a:ext cx="3687363" cy="2120131"/>
          </a:xfrm>
          <a:prstGeom prst="rect">
            <a:avLst/>
          </a:prstGeom>
          <a:noFill/>
          <a:scene3d>
            <a:camera prst="orthographicFront">
              <a:rot lat="0" lon="2400000" rev="0"/>
            </a:camera>
            <a:lightRig rig="threePt" dir="t"/>
          </a:scene3d>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107156" y="1586696"/>
            <a:ext cx="4248472" cy="1554272"/>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Use of cellular DNA and RNA polymerases.</a:t>
            </a:r>
          </a:p>
          <a:p>
            <a:pPr marL="285750" indent="-285750">
              <a:spcAft>
                <a:spcPts val="900"/>
              </a:spcAft>
              <a:buFont typeface="Wingdings" panose="05000000000000000000" pitchFamily="2" charset="2"/>
              <a:buChar char="Ø"/>
            </a:pPr>
            <a:r>
              <a:rPr lang="en-US" sz="1600" b="1" dirty="0" smtClean="0"/>
              <a:t>Advantage of the RNA-splicing machinery for RNA processing.</a:t>
            </a:r>
          </a:p>
          <a:p>
            <a:pPr marL="285750" indent="-285750">
              <a:spcAft>
                <a:spcPts val="900"/>
              </a:spcAft>
              <a:buFont typeface="Wingdings" panose="05000000000000000000" pitchFamily="2" charset="2"/>
              <a:buChar char="Ø"/>
            </a:pPr>
            <a:r>
              <a:rPr lang="en-US" sz="1600" b="1" dirty="0" smtClean="0"/>
              <a:t>Exploitation of the cellular chromatin for integration into the host’s genome.</a:t>
            </a:r>
            <a:endParaRPr lang="en-US" sz="1600" b="1" dirty="0"/>
          </a:p>
        </p:txBody>
      </p:sp>
      <p:sp>
        <p:nvSpPr>
          <p:cNvPr id="9" name="Textfeld 8"/>
          <p:cNvSpPr txBox="1"/>
          <p:nvPr/>
        </p:nvSpPr>
        <p:spPr>
          <a:xfrm>
            <a:off x="1478497" y="1154648"/>
            <a:ext cx="1293303" cy="369332"/>
          </a:xfrm>
          <a:prstGeom prst="rect">
            <a:avLst/>
          </a:prstGeom>
          <a:noFill/>
        </p:spPr>
        <p:txBody>
          <a:bodyPr wrap="none" rtlCol="0">
            <a:spAutoFit/>
          </a:bodyPr>
          <a:lstStyle/>
          <a:p>
            <a:r>
              <a:rPr lang="en-US" b="1" dirty="0" smtClean="0">
                <a:solidFill>
                  <a:srgbClr val="00FF00"/>
                </a:solidFill>
              </a:rPr>
              <a:t>Advantages</a:t>
            </a:r>
            <a:endParaRPr lang="en-US" b="1" dirty="0">
              <a:solidFill>
                <a:srgbClr val="00FF00"/>
              </a:solidFill>
            </a:endParaRPr>
          </a:p>
        </p:txBody>
      </p:sp>
      <p:sp>
        <p:nvSpPr>
          <p:cNvPr id="17" name="Textfeld 16"/>
          <p:cNvSpPr txBox="1"/>
          <p:nvPr/>
        </p:nvSpPr>
        <p:spPr>
          <a:xfrm>
            <a:off x="5990894" y="1154648"/>
            <a:ext cx="1561005" cy="369332"/>
          </a:xfrm>
          <a:prstGeom prst="rect">
            <a:avLst/>
          </a:prstGeom>
          <a:noFill/>
        </p:spPr>
        <p:txBody>
          <a:bodyPr wrap="none" rtlCol="0">
            <a:spAutoFit/>
          </a:bodyPr>
          <a:lstStyle/>
          <a:p>
            <a:r>
              <a:rPr lang="en-US" b="1" dirty="0" smtClean="0">
                <a:solidFill>
                  <a:srgbClr val="FF0000"/>
                </a:solidFill>
              </a:rPr>
              <a:t>Disadvantages</a:t>
            </a:r>
            <a:endParaRPr lang="en-US" b="1" dirty="0">
              <a:solidFill>
                <a:srgbClr val="FF0000"/>
              </a:solidFill>
            </a:endParaRPr>
          </a:p>
        </p:txBody>
      </p:sp>
      <p:sp>
        <p:nvSpPr>
          <p:cNvPr id="18" name="Textfeld 17"/>
          <p:cNvSpPr txBox="1"/>
          <p:nvPr/>
        </p:nvSpPr>
        <p:spPr>
          <a:xfrm>
            <a:off x="4838766" y="1586696"/>
            <a:ext cx="4320480"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Nuclear import and export required </a:t>
            </a:r>
          </a:p>
          <a:p>
            <a:pPr>
              <a:spcAft>
                <a:spcPts val="600"/>
              </a:spcAft>
              <a:tabLst>
                <a:tab pos="265113" algn="l"/>
              </a:tabLst>
            </a:pPr>
            <a:r>
              <a:rPr lang="en-US" sz="1600" b="1" dirty="0" smtClean="0">
                <a:sym typeface="Wingdings" panose="05000000000000000000" pitchFamily="2" charset="2"/>
              </a:rPr>
              <a:t>	 nuclear envelope as an additional obstacle</a:t>
            </a:r>
            <a:endParaRPr lang="en-US" sz="1600" b="1" dirty="0"/>
          </a:p>
        </p:txBody>
      </p:sp>
      <p:sp>
        <p:nvSpPr>
          <p:cNvPr id="19"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de-CH" sz="2800" b="1" dirty="0" err="1" smtClean="0">
                <a:solidFill>
                  <a:schemeClr val="bg1"/>
                </a:solidFill>
                <a:latin typeface="+mj-lt"/>
              </a:rPr>
              <a:t>Karyophilic</a:t>
            </a:r>
            <a:r>
              <a:rPr lang="de-CH" sz="2800" b="1" dirty="0" smtClean="0">
                <a:solidFill>
                  <a:schemeClr val="bg1"/>
                </a:solidFill>
                <a:latin typeface="+mj-lt"/>
              </a:rPr>
              <a:t> </a:t>
            </a:r>
            <a:r>
              <a:rPr lang="de-CH" sz="2800" b="1" dirty="0" err="1" smtClean="0">
                <a:solidFill>
                  <a:schemeClr val="bg1"/>
                </a:solidFill>
                <a:latin typeface="+mj-lt"/>
              </a:rPr>
              <a:t>Viruses</a:t>
            </a:r>
            <a:endParaRPr lang="en-US" sz="2800" b="1" i="1" dirty="0">
              <a:solidFill>
                <a:schemeClr val="bg1"/>
              </a:solidFill>
              <a:latin typeface="+mj-lt"/>
            </a:endParaRPr>
          </a:p>
        </p:txBody>
      </p:sp>
      <p:sp>
        <p:nvSpPr>
          <p:cNvPr id="20" name="Textfeld 19"/>
          <p:cNvSpPr txBox="1"/>
          <p:nvPr/>
        </p:nvSpPr>
        <p:spPr>
          <a:xfrm>
            <a:off x="3707904" y="4077072"/>
            <a:ext cx="1548822" cy="369332"/>
          </a:xfrm>
          <a:prstGeom prst="rect">
            <a:avLst/>
          </a:prstGeom>
          <a:noFill/>
        </p:spPr>
        <p:txBody>
          <a:bodyPr wrap="none" rtlCol="0">
            <a:spAutoFit/>
          </a:bodyPr>
          <a:lstStyle/>
          <a:p>
            <a:r>
              <a:rPr lang="en-US" b="1" dirty="0" smtClean="0"/>
              <a:t>Consequences</a:t>
            </a:r>
            <a:endParaRPr lang="en-US" b="1" dirty="0"/>
          </a:p>
        </p:txBody>
      </p:sp>
      <p:sp>
        <p:nvSpPr>
          <p:cNvPr id="21" name="Textfeld 20"/>
          <p:cNvSpPr txBox="1"/>
          <p:nvPr/>
        </p:nvSpPr>
        <p:spPr>
          <a:xfrm>
            <a:off x="1115616" y="4569154"/>
            <a:ext cx="1628972" cy="369332"/>
          </a:xfrm>
          <a:prstGeom prst="rect">
            <a:avLst/>
          </a:prstGeom>
          <a:noFill/>
        </p:spPr>
        <p:txBody>
          <a:bodyPr wrap="none" rtlCol="0">
            <a:spAutoFit/>
          </a:bodyPr>
          <a:lstStyle/>
          <a:p>
            <a:r>
              <a:rPr lang="en-US" b="1" dirty="0" smtClean="0"/>
              <a:t>Nuclear import</a:t>
            </a:r>
            <a:endParaRPr lang="en-US" b="1" dirty="0"/>
          </a:p>
        </p:txBody>
      </p:sp>
      <p:sp>
        <p:nvSpPr>
          <p:cNvPr id="22" name="Textfeld 21"/>
          <p:cNvSpPr txBox="1"/>
          <p:nvPr/>
        </p:nvSpPr>
        <p:spPr>
          <a:xfrm>
            <a:off x="5831838" y="4569154"/>
            <a:ext cx="1602939" cy="369332"/>
          </a:xfrm>
          <a:prstGeom prst="rect">
            <a:avLst/>
          </a:prstGeom>
          <a:noFill/>
        </p:spPr>
        <p:txBody>
          <a:bodyPr wrap="none" rtlCol="0">
            <a:spAutoFit/>
          </a:bodyPr>
          <a:lstStyle/>
          <a:p>
            <a:r>
              <a:rPr lang="en-US" b="1" dirty="0" smtClean="0"/>
              <a:t>Nuclear export</a:t>
            </a:r>
            <a:endParaRPr lang="en-US" b="1" dirty="0"/>
          </a:p>
        </p:txBody>
      </p:sp>
      <p:pic>
        <p:nvPicPr>
          <p:cNvPr id="1044" name="Picture 20" descr="http://photos.gograph.com/thumbs/CSP/CSP992/k13369936.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5338" y="4301846"/>
            <a:ext cx="2226497" cy="27036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107156" y="4971072"/>
            <a:ext cx="3744764" cy="1554272"/>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of the incoming viral genome</a:t>
            </a:r>
          </a:p>
          <a:p>
            <a:pPr marL="285750" indent="-285750">
              <a:spcAft>
                <a:spcPts val="900"/>
              </a:spcAft>
              <a:buFont typeface="Wingdings" panose="05000000000000000000" pitchFamily="2" charset="2"/>
              <a:buChar char="Ø"/>
            </a:pPr>
            <a:r>
              <a:rPr lang="en-US" sz="1600" b="1" dirty="0" smtClean="0"/>
              <a:t>of non-structural, regulatory viral proteins</a:t>
            </a:r>
          </a:p>
          <a:p>
            <a:pPr marL="285750" indent="-285750">
              <a:spcAft>
                <a:spcPts val="900"/>
              </a:spcAft>
              <a:buFont typeface="Wingdings" panose="05000000000000000000" pitchFamily="2" charset="2"/>
              <a:buChar char="Ø"/>
            </a:pPr>
            <a:r>
              <a:rPr lang="en-US" sz="1600" b="1" dirty="0"/>
              <a:t>o</a:t>
            </a:r>
            <a:r>
              <a:rPr lang="en-US" sz="1600" b="1" dirty="0" smtClean="0"/>
              <a:t>f </a:t>
            </a:r>
            <a:r>
              <a:rPr lang="en-US" sz="1600" b="1" i="1" dirty="0" smtClean="0"/>
              <a:t>de novo </a:t>
            </a:r>
            <a:r>
              <a:rPr lang="en-US" sz="1600" b="1" dirty="0" smtClean="0"/>
              <a:t>synthesized viral structural proteins</a:t>
            </a:r>
            <a:endParaRPr lang="en-US" sz="1600" b="1" dirty="0"/>
          </a:p>
        </p:txBody>
      </p:sp>
      <p:sp>
        <p:nvSpPr>
          <p:cNvPr id="27" name="Textfeld 26"/>
          <p:cNvSpPr txBox="1"/>
          <p:nvPr/>
        </p:nvSpPr>
        <p:spPr>
          <a:xfrm>
            <a:off x="5508104" y="4973067"/>
            <a:ext cx="3744764" cy="1192634"/>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of transcribed mRNAs for translation in the cytosol</a:t>
            </a:r>
          </a:p>
          <a:p>
            <a:pPr marL="285750" indent="-285750">
              <a:spcAft>
                <a:spcPts val="900"/>
              </a:spcAft>
              <a:buFont typeface="Wingdings" panose="05000000000000000000" pitchFamily="2" charset="2"/>
              <a:buChar char="Ø"/>
            </a:pPr>
            <a:r>
              <a:rPr lang="en-US" sz="1600" b="1" dirty="0" smtClean="0"/>
              <a:t>of assembled viral capsids and nucleoproteins</a:t>
            </a: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50" y="4363193"/>
            <a:ext cx="4935853" cy="176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Textfeld 3"/>
          <p:cNvSpPr txBox="1"/>
          <p:nvPr/>
        </p:nvSpPr>
        <p:spPr>
          <a:xfrm>
            <a:off x="5656741" y="1772816"/>
            <a:ext cx="3287799" cy="1831271"/>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dirty="0" smtClean="0"/>
              <a:t>RAN-GTP-</a:t>
            </a:r>
            <a:r>
              <a:rPr lang="en-US" dirty="0" err="1" smtClean="0"/>
              <a:t>Exportin</a:t>
            </a:r>
            <a:r>
              <a:rPr lang="en-US" dirty="0" smtClean="0"/>
              <a:t> Complex binds to Cargo protein, resulting in nuclear export. </a:t>
            </a:r>
          </a:p>
          <a:p>
            <a:pPr marL="285750" indent="-285750">
              <a:buFont typeface="Wingdings" panose="05000000000000000000" pitchFamily="2" charset="2"/>
              <a:buChar char="Ø"/>
            </a:pPr>
            <a:r>
              <a:rPr lang="de-CH" dirty="0" smtClean="0"/>
              <a:t>Cargo </a:t>
            </a:r>
            <a:r>
              <a:rPr lang="de-CH" dirty="0" err="1" smtClean="0"/>
              <a:t>is</a:t>
            </a:r>
            <a:r>
              <a:rPr lang="de-CH" dirty="0" smtClean="0"/>
              <a:t> </a:t>
            </a:r>
            <a:r>
              <a:rPr lang="de-CH" dirty="0" err="1" smtClean="0"/>
              <a:t>released</a:t>
            </a:r>
            <a:r>
              <a:rPr lang="de-CH" dirty="0" smtClean="0"/>
              <a:t> in </a:t>
            </a:r>
            <a:r>
              <a:rPr lang="de-CH" dirty="0" err="1" smtClean="0"/>
              <a:t>the</a:t>
            </a:r>
            <a:r>
              <a:rPr lang="de-CH" dirty="0" smtClean="0"/>
              <a:t> </a:t>
            </a:r>
            <a:r>
              <a:rPr lang="de-CH" dirty="0" err="1" smtClean="0"/>
              <a:t>cytoplasm</a:t>
            </a:r>
            <a:r>
              <a:rPr lang="de-CH" dirty="0" smtClean="0"/>
              <a:t> upon </a:t>
            </a:r>
            <a:r>
              <a:rPr lang="de-CH" dirty="0" err="1" smtClean="0"/>
              <a:t>hydrolyzation</a:t>
            </a:r>
            <a:r>
              <a:rPr lang="de-CH" dirty="0" smtClean="0"/>
              <a:t> </a:t>
            </a:r>
            <a:r>
              <a:rPr lang="de-CH" dirty="0" err="1" smtClean="0"/>
              <a:t>of</a:t>
            </a:r>
            <a:r>
              <a:rPr lang="de-CH" dirty="0" smtClean="0"/>
              <a:t> Ran-GTP </a:t>
            </a:r>
            <a:r>
              <a:rPr lang="de-CH" dirty="0" err="1" smtClean="0"/>
              <a:t>to</a:t>
            </a:r>
            <a:r>
              <a:rPr lang="de-CH" dirty="0" smtClean="0"/>
              <a:t> Ran-GDP.</a:t>
            </a:r>
            <a:endParaRPr lang="en-US" dirty="0"/>
          </a:p>
        </p:txBody>
      </p:sp>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20560" y="4047816"/>
            <a:ext cx="4536504" cy="338554"/>
          </a:xfrm>
          <a:prstGeom prst="rect">
            <a:avLst/>
          </a:prstGeom>
          <a:noFill/>
        </p:spPr>
        <p:txBody>
          <a:bodyPr wrap="square" rtlCol="0">
            <a:spAutoFit/>
          </a:bodyPr>
          <a:lstStyle/>
          <a:p>
            <a:r>
              <a:rPr lang="de-CH" sz="1600" b="1" dirty="0" err="1" smtClean="0"/>
              <a:t>Current</a:t>
            </a:r>
            <a:r>
              <a:rPr lang="de-CH" sz="1600" b="1" dirty="0" smtClean="0"/>
              <a:t> </a:t>
            </a:r>
            <a:r>
              <a:rPr lang="de-CH" sz="1600" b="1" dirty="0" err="1" smtClean="0"/>
              <a:t>model</a:t>
            </a:r>
            <a:r>
              <a:rPr lang="de-CH" sz="1600" b="1" dirty="0" smtClean="0"/>
              <a:t> </a:t>
            </a:r>
            <a:r>
              <a:rPr lang="de-CH" sz="1600" b="1" dirty="0" err="1" smtClean="0"/>
              <a:t>for</a:t>
            </a:r>
            <a:r>
              <a:rPr lang="de-CH" sz="1600" b="1" dirty="0" smtClean="0"/>
              <a:t> MVM </a:t>
            </a:r>
            <a:r>
              <a:rPr lang="de-CH" sz="1600" b="1" dirty="0" err="1" smtClean="0"/>
              <a:t>nuclear</a:t>
            </a:r>
            <a:r>
              <a:rPr lang="de-CH" sz="1600" b="1" dirty="0" smtClean="0"/>
              <a:t> </a:t>
            </a:r>
            <a:r>
              <a:rPr lang="de-CH" sz="1600" b="1" dirty="0" err="1" smtClean="0"/>
              <a:t>export</a:t>
            </a:r>
            <a:r>
              <a:rPr lang="de-CH" sz="1600" b="1" dirty="0" smtClean="0"/>
              <a:t>:</a:t>
            </a:r>
            <a:endParaRPr lang="en-US" sz="1600" b="1" dirty="0" smtClean="0"/>
          </a:p>
        </p:txBody>
      </p:sp>
      <p:sp>
        <p:nvSpPr>
          <p:cNvPr id="5" name="Textfeld 4"/>
          <p:cNvSpPr txBox="1"/>
          <p:nvPr/>
        </p:nvSpPr>
        <p:spPr>
          <a:xfrm>
            <a:off x="157912" y="6194483"/>
            <a:ext cx="389850" cy="276999"/>
          </a:xfrm>
          <a:prstGeom prst="rect">
            <a:avLst/>
          </a:prstGeom>
          <a:noFill/>
        </p:spPr>
        <p:txBody>
          <a:bodyPr wrap="none" rtlCol="0">
            <a:spAutoFit/>
          </a:bodyPr>
          <a:lstStyle/>
          <a:p>
            <a:r>
              <a:rPr lang="en-US" sz="1200" dirty="0" smtClean="0"/>
              <a:t>①</a:t>
            </a:r>
            <a:endParaRPr lang="en-US" sz="1200" dirty="0"/>
          </a:p>
        </p:txBody>
      </p:sp>
      <p:sp>
        <p:nvSpPr>
          <p:cNvPr id="8" name="Textfeld 7"/>
          <p:cNvSpPr txBox="1"/>
          <p:nvPr/>
        </p:nvSpPr>
        <p:spPr>
          <a:xfrm>
            <a:off x="157912" y="6432470"/>
            <a:ext cx="389850" cy="276999"/>
          </a:xfrm>
          <a:prstGeom prst="rect">
            <a:avLst/>
          </a:prstGeom>
          <a:noFill/>
        </p:spPr>
        <p:txBody>
          <a:bodyPr wrap="none" rtlCol="0">
            <a:spAutoFit/>
          </a:bodyPr>
          <a:lstStyle/>
          <a:p>
            <a:r>
              <a:rPr lang="en-US" sz="1200" dirty="0" smtClean="0"/>
              <a:t>②</a:t>
            </a:r>
            <a:endParaRPr lang="en-US" sz="1200" dirty="0"/>
          </a:p>
        </p:txBody>
      </p:sp>
      <p:sp>
        <p:nvSpPr>
          <p:cNvPr id="9" name="Textfeld 8"/>
          <p:cNvSpPr txBox="1"/>
          <p:nvPr/>
        </p:nvSpPr>
        <p:spPr>
          <a:xfrm>
            <a:off x="389425" y="6163705"/>
            <a:ext cx="5625158" cy="338554"/>
          </a:xfrm>
          <a:prstGeom prst="rect">
            <a:avLst/>
          </a:prstGeom>
          <a:noFill/>
        </p:spPr>
        <p:txBody>
          <a:bodyPr wrap="square" rtlCol="0">
            <a:spAutoFit/>
          </a:bodyPr>
          <a:lstStyle/>
          <a:p>
            <a:r>
              <a:rPr lang="de-CH" sz="1600" dirty="0" smtClean="0"/>
              <a:t>NES </a:t>
            </a:r>
            <a:r>
              <a:rPr lang="de-CH" sz="1600" dirty="0" err="1" smtClean="0"/>
              <a:t>activity</a:t>
            </a:r>
            <a:r>
              <a:rPr lang="de-CH" sz="1600" dirty="0" smtClean="0"/>
              <a:t> </a:t>
            </a:r>
            <a:r>
              <a:rPr lang="de-CH" sz="1600" dirty="0" err="1" smtClean="0"/>
              <a:t>of</a:t>
            </a:r>
            <a:r>
              <a:rPr lang="de-CH" sz="1600" dirty="0" smtClean="0"/>
              <a:t> </a:t>
            </a:r>
            <a:r>
              <a:rPr lang="de-CH" sz="1600" dirty="0" err="1" smtClean="0"/>
              <a:t>highly</a:t>
            </a:r>
            <a:r>
              <a:rPr lang="de-CH" sz="1600" dirty="0" smtClean="0"/>
              <a:t> </a:t>
            </a:r>
            <a:r>
              <a:rPr lang="de-CH" sz="1600" dirty="0" err="1" smtClean="0"/>
              <a:t>phosphorylated</a:t>
            </a:r>
            <a:r>
              <a:rPr lang="de-CH" sz="1600" dirty="0" smtClean="0"/>
              <a:t> N-VP2 in </a:t>
            </a:r>
            <a:r>
              <a:rPr lang="de-CH" sz="1600" dirty="0" err="1" smtClean="0"/>
              <a:t>transformed</a:t>
            </a:r>
            <a:r>
              <a:rPr lang="de-CH" sz="1600" dirty="0" smtClean="0"/>
              <a:t> </a:t>
            </a:r>
            <a:r>
              <a:rPr lang="de-CH" sz="1600" dirty="0" err="1" smtClean="0"/>
              <a:t>cells</a:t>
            </a:r>
            <a:endParaRPr lang="en-US" sz="1600" dirty="0" smtClean="0"/>
          </a:p>
        </p:txBody>
      </p:sp>
      <p:sp>
        <p:nvSpPr>
          <p:cNvPr id="10" name="Textfeld 9"/>
          <p:cNvSpPr txBox="1"/>
          <p:nvPr/>
        </p:nvSpPr>
        <p:spPr>
          <a:xfrm>
            <a:off x="387325" y="6387844"/>
            <a:ext cx="6707377" cy="338554"/>
          </a:xfrm>
          <a:prstGeom prst="rect">
            <a:avLst/>
          </a:prstGeom>
          <a:noFill/>
        </p:spPr>
        <p:txBody>
          <a:bodyPr wrap="square" rtlCol="0">
            <a:spAutoFit/>
          </a:bodyPr>
          <a:lstStyle/>
          <a:p>
            <a:r>
              <a:rPr lang="de-CH" sz="1600" dirty="0" err="1" smtClean="0"/>
              <a:t>Nuclear</a:t>
            </a:r>
            <a:r>
              <a:rPr lang="de-CH" sz="1600" dirty="0" smtClean="0"/>
              <a:t> </a:t>
            </a:r>
            <a:r>
              <a:rPr lang="de-CH" sz="1600" dirty="0" err="1" smtClean="0"/>
              <a:t>export</a:t>
            </a:r>
            <a:r>
              <a:rPr lang="de-CH" sz="1600" dirty="0" smtClean="0"/>
              <a:t> </a:t>
            </a:r>
            <a:r>
              <a:rPr lang="de-CH" sz="1600" dirty="0" err="1" smtClean="0"/>
              <a:t>is</a:t>
            </a:r>
            <a:r>
              <a:rPr lang="de-CH" sz="1600" dirty="0" smtClean="0"/>
              <a:t> Crm1 </a:t>
            </a:r>
            <a:r>
              <a:rPr lang="de-CH" sz="1600" dirty="0" err="1" smtClean="0"/>
              <a:t>dependent</a:t>
            </a:r>
            <a:r>
              <a:rPr lang="de-CH" sz="1600" dirty="0" smtClean="0"/>
              <a:t> in normal </a:t>
            </a:r>
            <a:r>
              <a:rPr lang="de-CH" sz="1600" dirty="0" err="1" smtClean="0"/>
              <a:t>murine</a:t>
            </a:r>
            <a:r>
              <a:rPr lang="de-CH" sz="1600" dirty="0" smtClean="0"/>
              <a:t> </a:t>
            </a:r>
            <a:r>
              <a:rPr lang="de-CH" sz="1600" dirty="0" err="1" smtClean="0"/>
              <a:t>fibroblasts</a:t>
            </a:r>
            <a:r>
              <a:rPr lang="de-CH" sz="1600" dirty="0" smtClean="0"/>
              <a:t>.</a:t>
            </a:r>
            <a:endParaRPr lang="en-US" sz="1600" dirty="0" smtClean="0"/>
          </a:p>
        </p:txBody>
      </p:sp>
      <p:pic>
        <p:nvPicPr>
          <p:cNvPr id="1029" name="Picture 5" descr="http://www.thecjcr.org/article/viewFile/1114/1522/388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250" y="1146230"/>
            <a:ext cx="4935854" cy="28147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120560" y="858198"/>
            <a:ext cx="4536504" cy="338554"/>
          </a:xfrm>
          <a:prstGeom prst="rect">
            <a:avLst/>
          </a:prstGeom>
          <a:noFill/>
        </p:spPr>
        <p:txBody>
          <a:bodyPr wrap="square" rtlCol="0">
            <a:spAutoFit/>
          </a:bodyPr>
          <a:lstStyle/>
          <a:p>
            <a:r>
              <a:rPr lang="de-CH" sz="1600" b="1" dirty="0" err="1" smtClean="0"/>
              <a:t>Classical</a:t>
            </a:r>
            <a:r>
              <a:rPr lang="de-CH" sz="1600" b="1" dirty="0" smtClean="0"/>
              <a:t> </a:t>
            </a:r>
            <a:r>
              <a:rPr lang="de-CH" sz="1600" b="1" dirty="0" err="1" smtClean="0"/>
              <a:t>model</a:t>
            </a:r>
            <a:r>
              <a:rPr lang="de-CH" sz="1600" b="1" dirty="0" smtClean="0"/>
              <a:t> </a:t>
            </a:r>
            <a:r>
              <a:rPr lang="de-CH" sz="1600" b="1" dirty="0" err="1" smtClean="0"/>
              <a:t>for</a:t>
            </a:r>
            <a:r>
              <a:rPr lang="de-CH" sz="1600" b="1" dirty="0" smtClean="0"/>
              <a:t> </a:t>
            </a:r>
            <a:r>
              <a:rPr lang="de-CH" sz="1600" b="1" dirty="0" err="1" smtClean="0"/>
              <a:t>nuclear</a:t>
            </a:r>
            <a:r>
              <a:rPr lang="de-CH" sz="1600" b="1" dirty="0" smtClean="0"/>
              <a:t> </a:t>
            </a:r>
            <a:r>
              <a:rPr lang="de-CH" sz="1600" b="1" dirty="0" err="1" smtClean="0"/>
              <a:t>export</a:t>
            </a:r>
            <a:r>
              <a:rPr lang="de-CH" sz="1600" b="1" dirty="0" smtClean="0"/>
              <a:t>:</a:t>
            </a:r>
            <a:endParaRPr lang="en-US" sz="1600" b="1" dirty="0" smtClean="0"/>
          </a:p>
        </p:txBody>
      </p:sp>
      <p:sp>
        <p:nvSpPr>
          <p:cNvPr id="1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de-CH" sz="2800" b="1" dirty="0" err="1" smtClean="0">
                <a:solidFill>
                  <a:schemeClr val="bg1"/>
                </a:solidFill>
                <a:latin typeface="+mj-lt"/>
              </a:rPr>
              <a:t>Nuclear</a:t>
            </a:r>
            <a:r>
              <a:rPr lang="de-CH" sz="2800" b="1" dirty="0" smtClean="0">
                <a:solidFill>
                  <a:schemeClr val="bg1"/>
                </a:solidFill>
                <a:latin typeface="+mj-lt"/>
              </a:rPr>
              <a:t> Export</a:t>
            </a:r>
            <a:endParaRPr lang="en-US" sz="2800" b="1" i="1" dirty="0">
              <a:solidFill>
                <a:schemeClr val="bg1"/>
              </a:solidFill>
              <a:latin typeface="+mj-lt"/>
            </a:endParaRPr>
          </a:p>
        </p:txBody>
      </p:sp>
      <p:sp>
        <p:nvSpPr>
          <p:cNvPr id="15" name="Textfeld 14"/>
          <p:cNvSpPr txBox="1"/>
          <p:nvPr/>
        </p:nvSpPr>
        <p:spPr>
          <a:xfrm>
            <a:off x="5652120" y="4293096"/>
            <a:ext cx="3287799" cy="203132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 </a:t>
            </a:r>
            <a:r>
              <a:rPr lang="en-US" b="1" i="1" dirty="0" err="1" smtClean="0">
                <a:solidFill>
                  <a:srgbClr val="FF0000"/>
                </a:solidFill>
              </a:rPr>
              <a:t>Phosphorylations</a:t>
            </a:r>
            <a:r>
              <a:rPr lang="en-US" dirty="0" smtClean="0">
                <a:solidFill>
                  <a:srgbClr val="FF0000"/>
                </a:solidFill>
              </a:rPr>
              <a:t> </a:t>
            </a:r>
            <a:r>
              <a:rPr lang="en-US" dirty="0" smtClean="0"/>
              <a:t>have been demonstrated to regulate nuclear import and export by masking NLS or NES sequences or by the introduction of conformational changes.  </a:t>
            </a:r>
            <a:endParaRPr lang="en-US" dirty="0"/>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Why are Parvoviruses Interesting?</a:t>
            </a:r>
            <a:endParaRPr lang="en-US" sz="2800" b="1" dirty="0">
              <a:solidFill>
                <a:schemeClr val="bg1"/>
              </a:solidFill>
              <a:latin typeface="+mj-lt"/>
            </a:endParaRPr>
          </a:p>
        </p:txBody>
      </p:sp>
      <p:pic>
        <p:nvPicPr>
          <p:cNvPr id="5" name="Picture 2" descr="http://1.bp.blogspot.com/_-Fc_06VpG70/SXHEILrFXgI/AAAAAAAAABI/k3D94d0ip7g/s320/294076.jpg"/>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l="3661" t="4982" r="4151" b="12518"/>
          <a:stretch/>
        </p:blipFill>
        <p:spPr bwMode="auto">
          <a:xfrm>
            <a:off x="5249548" y="1048902"/>
            <a:ext cx="3024336" cy="2102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51520" y="1227618"/>
            <a:ext cx="7488832" cy="6437660"/>
          </a:xfrm>
          <a:prstGeom prst="rect">
            <a:avLst/>
          </a:prstGeom>
          <a:noFill/>
        </p:spPr>
        <p:txBody>
          <a:bodyPr wrap="square" rtlCol="0">
            <a:spAutoFit/>
          </a:bodyPr>
          <a:lstStyle/>
          <a:p>
            <a:pPr marL="285750" indent="-285750">
              <a:spcAft>
                <a:spcPts val="600"/>
              </a:spcAft>
              <a:buFont typeface="Wingdings" panose="05000000000000000000" pitchFamily="2" charset="2"/>
              <a:buChar char="ü"/>
            </a:pPr>
            <a:r>
              <a:rPr lang="en-US" b="1" dirty="0" smtClean="0"/>
              <a:t>Important Human Pathogens</a:t>
            </a:r>
          </a:p>
          <a:p>
            <a:pPr marL="806450" lvl="2" indent="-285750">
              <a:spcAft>
                <a:spcPts val="1200"/>
              </a:spcAft>
              <a:buFont typeface="Wingdings" panose="05000000000000000000" pitchFamily="2" charset="2"/>
              <a:buChar char="Ø"/>
            </a:pPr>
            <a:r>
              <a:rPr kumimoji="1" lang="en-US" altLang="en-US" b="1" dirty="0" smtClean="0">
                <a:solidFill>
                  <a:schemeClr val="bg1">
                    <a:lumMod val="50000"/>
                  </a:schemeClr>
                </a:solidFill>
                <a:cs typeface="Times New Roman" pitchFamily="18" charset="0"/>
              </a:rPr>
              <a:t>B19V, </a:t>
            </a:r>
            <a:r>
              <a:rPr kumimoji="1" lang="en-US" altLang="en-US" b="1" dirty="0" err="1" smtClean="0">
                <a:solidFill>
                  <a:schemeClr val="bg1">
                    <a:lumMod val="50000"/>
                  </a:schemeClr>
                </a:solidFill>
                <a:cs typeface="Times New Roman" pitchFamily="18" charset="0"/>
              </a:rPr>
              <a:t>Bocavirus</a:t>
            </a:r>
            <a:r>
              <a:rPr kumimoji="1" lang="en-US" altLang="en-US" b="1" dirty="0" smtClean="0">
                <a:solidFill>
                  <a:schemeClr val="bg1">
                    <a:lumMod val="50000"/>
                  </a:schemeClr>
                </a:solidFill>
                <a:cs typeface="Times New Roman" pitchFamily="18" charset="0"/>
              </a:rPr>
              <a:t>, PARV4, …?</a:t>
            </a:r>
            <a:endParaRPr lang="en-US" b="1" dirty="0" smtClean="0">
              <a:solidFill>
                <a:schemeClr val="bg1">
                  <a:lumMod val="50000"/>
                </a:schemeClr>
              </a:solidFill>
            </a:endParaRPr>
          </a:p>
          <a:p>
            <a:pPr marL="285750" indent="-285750">
              <a:spcAft>
                <a:spcPts val="600"/>
              </a:spcAft>
              <a:buFont typeface="Wingdings" panose="05000000000000000000" pitchFamily="2" charset="2"/>
              <a:buChar char="ü"/>
            </a:pPr>
            <a:r>
              <a:rPr lang="en-US" b="1" dirty="0" smtClean="0"/>
              <a:t>Vectors for Gene Therapy</a:t>
            </a:r>
          </a:p>
          <a:p>
            <a:pPr marL="806450" lvl="2" indent="-285750">
              <a:spcAft>
                <a:spcPts val="100"/>
              </a:spcAft>
              <a:buFont typeface="Wingdings" panose="05000000000000000000" pitchFamily="2" charset="2"/>
              <a:buChar char="Ø"/>
            </a:pPr>
            <a:r>
              <a:rPr lang="en-US" b="1" dirty="0" smtClean="0">
                <a:solidFill>
                  <a:schemeClr val="bg1">
                    <a:lumMod val="50000"/>
                  </a:schemeClr>
                </a:solidFill>
              </a:rPr>
              <a:t>AAV</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Infects humans</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Non-pathogenic in humans </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Dominant phase of the life cycle: persistent or latent phase </a:t>
            </a:r>
          </a:p>
          <a:p>
            <a:pPr marL="806450" lvl="3" indent="-285750">
              <a:spcAft>
                <a:spcPts val="1200"/>
              </a:spcAft>
            </a:pPr>
            <a:r>
              <a:rPr lang="en-US" b="1" dirty="0" smtClean="0">
                <a:solidFill>
                  <a:schemeClr val="bg1">
                    <a:lumMod val="50000"/>
                  </a:schemeClr>
                </a:solidFill>
                <a:sym typeface="Wingdings" panose="05000000000000000000" pitchFamily="2" charset="2"/>
              </a:rPr>
              <a:t>    		       site-specific integration into chromosome 19</a:t>
            </a:r>
            <a:endParaRPr lang="en-US" b="1" dirty="0" smtClean="0">
              <a:solidFill>
                <a:schemeClr val="bg1">
                  <a:lumMod val="50000"/>
                </a:schemeClr>
              </a:solidFill>
            </a:endParaRPr>
          </a:p>
          <a:p>
            <a:pPr marL="285750" indent="-285750">
              <a:spcAft>
                <a:spcPts val="600"/>
              </a:spcAft>
              <a:buFont typeface="Wingdings" panose="05000000000000000000" pitchFamily="2" charset="2"/>
              <a:buChar char="ü"/>
            </a:pPr>
            <a:r>
              <a:rPr lang="en-US" b="1" dirty="0" smtClean="0"/>
              <a:t>Oncolytic potential</a:t>
            </a:r>
          </a:p>
          <a:p>
            <a:pPr marL="806450" lvl="3" indent="-285750">
              <a:spcAft>
                <a:spcPts val="1200"/>
              </a:spcAft>
              <a:buFont typeface="Wingdings" panose="05000000000000000000" pitchFamily="2" charset="2"/>
              <a:buChar char="Ø"/>
            </a:pPr>
            <a:r>
              <a:rPr lang="en-US" b="1" dirty="0">
                <a:solidFill>
                  <a:schemeClr val="tx1">
                    <a:lumMod val="50000"/>
                    <a:lumOff val="50000"/>
                  </a:schemeClr>
                </a:solidFill>
              </a:rPr>
              <a:t>Rodent </a:t>
            </a:r>
            <a:r>
              <a:rPr lang="en-US" b="1" dirty="0" smtClean="0">
                <a:solidFill>
                  <a:schemeClr val="tx1">
                    <a:lumMod val="50000"/>
                    <a:lumOff val="50000"/>
                  </a:schemeClr>
                </a:solidFill>
              </a:rPr>
              <a:t>parvoviruses</a:t>
            </a:r>
            <a:r>
              <a:rPr lang="en-US" b="1" dirty="0">
                <a:solidFill>
                  <a:schemeClr val="tx1">
                    <a:lumMod val="50000"/>
                    <a:lumOff val="50000"/>
                  </a:schemeClr>
                </a:solidFill>
              </a:rPr>
              <a:t>: H1-PV / </a:t>
            </a:r>
            <a:r>
              <a:rPr lang="en-US" b="1" dirty="0" smtClean="0">
                <a:solidFill>
                  <a:schemeClr val="tx1">
                    <a:lumMod val="50000"/>
                    <a:lumOff val="50000"/>
                  </a:schemeClr>
                </a:solidFill>
              </a:rPr>
              <a:t>MVM</a:t>
            </a:r>
            <a:endParaRPr lang="en-US" b="1" dirty="0"/>
          </a:p>
          <a:p>
            <a:pPr marL="285750" indent="-285750">
              <a:spcAft>
                <a:spcPts val="600"/>
              </a:spcAft>
              <a:buFont typeface="Wingdings" panose="05000000000000000000" pitchFamily="2" charset="2"/>
              <a:buChar char="ü"/>
            </a:pPr>
            <a:r>
              <a:rPr lang="en-US" b="1" dirty="0" smtClean="0"/>
              <a:t>Worst Case Models for Pathogen Safety in Industry (Biologics)</a:t>
            </a:r>
          </a:p>
          <a:p>
            <a:pPr marL="806450" lvl="1" indent="-285750">
              <a:spcAft>
                <a:spcPts val="1200"/>
              </a:spcAft>
              <a:buFont typeface="Wingdings" panose="05000000000000000000" pitchFamily="2" charset="2"/>
              <a:buChar char="Ø"/>
            </a:pPr>
            <a:r>
              <a:rPr lang="en-US" b="1" dirty="0" smtClean="0">
                <a:solidFill>
                  <a:schemeClr val="bg1">
                    <a:lumMod val="50000"/>
                  </a:schemeClr>
                </a:solidFill>
              </a:rPr>
              <a:t>Highly robust </a:t>
            </a:r>
            <a:r>
              <a:rPr lang="en-US" b="1" dirty="0">
                <a:solidFill>
                  <a:schemeClr val="bg1">
                    <a:lumMod val="50000"/>
                  </a:schemeClr>
                </a:solidFill>
              </a:rPr>
              <a:t>a</a:t>
            </a:r>
            <a:r>
              <a:rPr lang="en-US" b="1" dirty="0" smtClean="0">
                <a:solidFill>
                  <a:schemeClr val="bg1">
                    <a:lumMod val="50000"/>
                  </a:schemeClr>
                </a:solidFill>
              </a:rPr>
              <a:t>nimal </a:t>
            </a:r>
            <a:r>
              <a:rPr lang="en-US" b="1" dirty="0">
                <a:solidFill>
                  <a:schemeClr val="bg1">
                    <a:lumMod val="50000"/>
                  </a:schemeClr>
                </a:solidFill>
              </a:rPr>
              <a:t>p</a:t>
            </a:r>
            <a:r>
              <a:rPr lang="en-US" b="1" dirty="0" smtClean="0">
                <a:solidFill>
                  <a:schemeClr val="bg1">
                    <a:lumMod val="50000"/>
                  </a:schemeClr>
                </a:solidFill>
              </a:rPr>
              <a:t>arvoviruses (MVM, CPV, PPV,..)</a:t>
            </a:r>
            <a:endParaRPr lang="en-US" b="1" dirty="0">
              <a:solidFill>
                <a:schemeClr val="bg1">
                  <a:lumMod val="50000"/>
                </a:schemeClr>
              </a:solidFill>
            </a:endParaRPr>
          </a:p>
          <a:p>
            <a:pPr marL="349250" indent="-285750">
              <a:spcAft>
                <a:spcPts val="600"/>
              </a:spcAft>
              <a:buFont typeface="Wingdings" panose="05000000000000000000" pitchFamily="2" charset="2"/>
              <a:buChar char="ü"/>
            </a:pPr>
            <a:r>
              <a:rPr lang="en-US" b="1" dirty="0" smtClean="0"/>
              <a:t>Tools to study host virus interactions</a:t>
            </a:r>
          </a:p>
          <a:p>
            <a:pPr marL="806450" lvl="1" indent="-285750">
              <a:spcAft>
                <a:spcPts val="600"/>
              </a:spcAft>
              <a:buFont typeface="Wingdings" panose="05000000000000000000" pitchFamily="2" charset="2"/>
              <a:buChar char="Ø"/>
            </a:pPr>
            <a:r>
              <a:rPr lang="en-US" b="1" dirty="0">
                <a:solidFill>
                  <a:schemeClr val="bg1">
                    <a:lumMod val="50000"/>
                  </a:schemeClr>
                </a:solidFill>
              </a:rPr>
              <a:t>Due to their simplicity parvoviruses strongly depend on their </a:t>
            </a:r>
          </a:p>
          <a:p>
            <a:pPr marL="520700" lvl="1">
              <a:spcAft>
                <a:spcPts val="600"/>
              </a:spcAft>
              <a:tabLst>
                <a:tab pos="808038" algn="l"/>
              </a:tabLst>
            </a:pPr>
            <a:r>
              <a:rPr lang="en-US" b="1" dirty="0">
                <a:solidFill>
                  <a:schemeClr val="bg1">
                    <a:lumMod val="50000"/>
                  </a:schemeClr>
                </a:solidFill>
              </a:rPr>
              <a:t>	host cell. </a:t>
            </a:r>
          </a:p>
          <a:p>
            <a:pPr>
              <a:spcAft>
                <a:spcPts val="600"/>
              </a:spcAft>
            </a:pPr>
            <a:endParaRPr lang="en-US" dirty="0" smtClean="0"/>
          </a:p>
          <a:p>
            <a:pPr marL="285750" indent="-285750">
              <a:buFont typeface="Wingdings" panose="05000000000000000000" pitchFamily="2" charset="2"/>
              <a:buChar char="ü"/>
            </a:pPr>
            <a:endParaRPr lang="de-CH" dirty="0" smtClean="0"/>
          </a:p>
          <a:p>
            <a:pPr marL="285750" indent="-285750">
              <a:buFont typeface="Wingdings" panose="05000000000000000000" pitchFamily="2" charset="2"/>
              <a:buChar char="ü"/>
            </a:pPr>
            <a:endParaRPr lang="de-DE" dirty="0"/>
          </a:p>
        </p:txBody>
      </p:sp>
      <p:pic>
        <p:nvPicPr>
          <p:cNvPr id="7" name="Picture 6" descr="https://image.freepik.com/vektoren-kostenlos/vier-asse-poker-karten-clip-art_91-2147487613.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90979">
            <a:off x="7162945" y="4583067"/>
            <a:ext cx="1258477" cy="1484690"/>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10"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Taxonomy of the Family </a:t>
            </a:r>
            <a:r>
              <a:rPr lang="en-US" sz="2800" b="1" i="1" dirty="0" err="1" smtClean="0">
                <a:solidFill>
                  <a:schemeClr val="bg1"/>
                </a:solidFill>
                <a:latin typeface="+mj-lt"/>
              </a:rPr>
              <a:t>Parvoviridae</a:t>
            </a:r>
            <a:endParaRPr lang="en-US" sz="2800" b="1" i="1" dirty="0">
              <a:solidFill>
                <a:schemeClr val="bg1"/>
              </a:solidFill>
              <a:latin typeface="+mj-lt"/>
            </a:endParaRPr>
          </a:p>
        </p:txBody>
      </p:sp>
      <p:pic>
        <p:nvPicPr>
          <p:cNvPr id="2052" name="Picture 4" descr="C:\Users\Raphael\Desktop 4\Prezi Präsentation Bilder\Tree.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4881" y="4483810"/>
            <a:ext cx="1656184" cy="204153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Raphael\Desktop 4\Prezi Präsentation Bilder\Taxonom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630733"/>
            <a:ext cx="5096002" cy="46880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
          <p:cNvSpPr>
            <a:spLocks noChangeArrowheads="1"/>
          </p:cNvSpPr>
          <p:nvPr/>
        </p:nvSpPr>
        <p:spPr bwMode="auto">
          <a:xfrm>
            <a:off x="3392674" y="1340768"/>
            <a:ext cx="10081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1200" b="1" dirty="0" smtClean="0">
                <a:solidFill>
                  <a:prstClr val="black"/>
                </a:solidFill>
                <a:latin typeface="Calibri"/>
                <a:cs typeface="Times New Roman" pitchFamily="18" charset="0"/>
              </a:rPr>
              <a:t>Genera</a:t>
            </a:r>
            <a:endParaRPr kumimoji="1" lang="en-US" altLang="en-US" sz="2000" b="1" dirty="0" smtClean="0">
              <a:solidFill>
                <a:prstClr val="black"/>
              </a:solidFill>
              <a:latin typeface="Calibri"/>
              <a:cs typeface="Times New Roman" pitchFamily="18" charset="0"/>
            </a:endParaRPr>
          </a:p>
        </p:txBody>
      </p:sp>
      <p:sp>
        <p:nvSpPr>
          <p:cNvPr id="21" name="Rectangle 2"/>
          <p:cNvSpPr>
            <a:spLocks noChangeArrowheads="1"/>
          </p:cNvSpPr>
          <p:nvPr/>
        </p:nvSpPr>
        <p:spPr bwMode="auto">
          <a:xfrm>
            <a:off x="5148064" y="1385188"/>
            <a:ext cx="4006822"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spcAft>
                <a:spcPts val="1200"/>
              </a:spcAft>
              <a:buNone/>
              <a:defRPr/>
            </a:pPr>
            <a:r>
              <a:rPr kumimoji="1" lang="en-US" altLang="en-US" sz="2000" b="1" dirty="0" smtClean="0">
                <a:solidFill>
                  <a:prstClr val="black"/>
                </a:solidFill>
                <a:latin typeface="Calibri"/>
                <a:cs typeface="Times New Roman" pitchFamily="18" charset="0"/>
              </a:rPr>
              <a:t>Subdivision based on </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Transcription map</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Organization of the ITRs</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Ability to replicate autonomously or with a helper virus</a:t>
            </a:r>
          </a:p>
          <a:p>
            <a:pPr marL="444500" indent="-285750" fontAlgn="base">
              <a:spcBef>
                <a:spcPct val="0"/>
              </a:spcBef>
              <a:spcAft>
                <a:spcPts val="600"/>
              </a:spcAft>
              <a:buFont typeface="Wingdings" panose="05000000000000000000" pitchFamily="2" charset="2"/>
              <a:buChar char="Ø"/>
              <a:defRPr/>
            </a:pPr>
            <a:r>
              <a:rPr kumimoji="1" lang="en-US" altLang="en-US" sz="1800" b="1" dirty="0">
                <a:solidFill>
                  <a:prstClr val="black"/>
                </a:solidFill>
                <a:latin typeface="Calibri"/>
                <a:cs typeface="Times New Roman" pitchFamily="18" charset="0"/>
              </a:rPr>
              <a:t>Sense of the ssDNA genome</a:t>
            </a:r>
          </a:p>
          <a:p>
            <a:pPr marL="444500" indent="-285750" fontAlgn="base">
              <a:spcBef>
                <a:spcPct val="0"/>
              </a:spcBef>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Sequence homology amongst the subfamily </a:t>
            </a:r>
          </a:p>
          <a:p>
            <a:pPr marL="457200" indent="-457200" fontAlgn="base">
              <a:spcBef>
                <a:spcPct val="0"/>
              </a:spcBef>
              <a:buFont typeface="Wingdings" panose="05000000000000000000" pitchFamily="2" charset="2"/>
              <a:buChar char="Ø"/>
              <a:defRPr/>
            </a:pPr>
            <a:endParaRPr kumimoji="1" lang="en-US" altLang="en-US" sz="2600" b="1" dirty="0" smtClean="0">
              <a:solidFill>
                <a:prstClr val="black"/>
              </a:solidFill>
              <a:latin typeface="Calibri"/>
              <a:cs typeface="Times New Roman" pitchFamily="18" charset="0"/>
            </a:endParaRPr>
          </a:p>
        </p:txBody>
      </p:sp>
    </p:spTree>
    <p:extLst>
      <p:ext uri="{BB962C8B-B14F-4D97-AF65-F5344CB8AC3E}">
        <p14:creationId xmlns:p14="http://schemas.microsoft.com/office/powerpoint/2010/main" val="348714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43010" name="Picture 2" descr="C:\Users\Raphael\Desktop 4\Prezi Präsentation Bilder\Structu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1057" y="2058618"/>
            <a:ext cx="3211423" cy="3920822"/>
          </a:xfrm>
          <a:prstGeom prst="rect">
            <a:avLst/>
          </a:prstGeom>
          <a:noFill/>
          <a:extLst>
            <a:ext uri="{909E8E84-426E-40DD-AFC4-6F175D3DCCD1}">
              <a14:hiddenFill xmlns:a14="http://schemas.microsoft.com/office/drawing/2010/main">
                <a:solidFill>
                  <a:srgbClr val="FFFFFF"/>
                </a:solidFill>
              </a14:hiddenFill>
            </a:ext>
          </a:extLst>
        </p:spPr>
      </p:pic>
      <p:pic>
        <p:nvPicPr>
          <p:cNvPr id="43009" name="Picture 1" descr="C:\Users\Raphael\Desktop 4\Prezi Präsentation Bilder\Structural Protei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21" y="1911045"/>
            <a:ext cx="5479323" cy="4398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Structure of MVM</a:t>
            </a:r>
            <a:endParaRPr lang="en-US" sz="2800" b="1" i="1" dirty="0">
              <a:solidFill>
                <a:schemeClr val="bg1"/>
              </a:solidFill>
              <a:latin typeface="+mj-lt"/>
            </a:endParaRPr>
          </a:p>
        </p:txBody>
      </p:sp>
      <p:pic>
        <p:nvPicPr>
          <p:cNvPr id="4098" name="Picture 2" descr="http://www.bnzmaterials.com/wp-content/uploads/2014/06/insulating-aggregates-look.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r="52924"/>
          <a:stretch/>
        </p:blipFill>
        <p:spPr bwMode="auto">
          <a:xfrm flipH="1">
            <a:off x="5508104" y="349453"/>
            <a:ext cx="1540997" cy="2197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uppieren 4"/>
          <p:cNvGrpSpPr/>
          <p:nvPr/>
        </p:nvGrpSpPr>
        <p:grpSpPr>
          <a:xfrm>
            <a:off x="1710523" y="6008232"/>
            <a:ext cx="461524" cy="269304"/>
            <a:chOff x="1710523" y="6008232"/>
            <a:chExt cx="461524" cy="269304"/>
          </a:xfrm>
        </p:grpSpPr>
        <p:sp>
          <p:nvSpPr>
            <p:cNvPr id="3" name="Rechteck 2"/>
            <p:cNvSpPr/>
            <p:nvPr/>
          </p:nvSpPr>
          <p:spPr>
            <a:xfrm>
              <a:off x="1814430" y="6032862"/>
              <a:ext cx="216024" cy="19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p:cNvSpPr txBox="1"/>
            <p:nvPr/>
          </p:nvSpPr>
          <p:spPr>
            <a:xfrm>
              <a:off x="1710523" y="6008232"/>
              <a:ext cx="461524" cy="269304"/>
            </a:xfrm>
            <a:prstGeom prst="rect">
              <a:avLst/>
            </a:prstGeom>
            <a:noFill/>
          </p:spPr>
          <p:txBody>
            <a:bodyPr wrap="square" rtlCol="0">
              <a:spAutoFit/>
            </a:bodyPr>
            <a:lstStyle/>
            <a:p>
              <a:r>
                <a:rPr lang="en-US" sz="1150" b="1" dirty="0" smtClean="0"/>
                <a:t>VP2</a:t>
              </a:r>
              <a:endParaRPr lang="en-US" sz="1150" b="1" dirty="0"/>
            </a:p>
          </p:txBody>
        </p:sp>
      </p:grpSp>
    </p:spTree>
    <p:extLst>
      <p:ext uri="{BB962C8B-B14F-4D97-AF65-F5344CB8AC3E}">
        <p14:creationId xmlns:p14="http://schemas.microsoft.com/office/powerpoint/2010/main" val="2216982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69" t="34011" r="1329"/>
          <a:stretch/>
        </p:blipFill>
        <p:spPr bwMode="auto">
          <a:xfrm>
            <a:off x="-108520" y="764704"/>
            <a:ext cx="9212491" cy="6151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uppieren 12"/>
          <p:cNvGrpSpPr/>
          <p:nvPr/>
        </p:nvGrpSpPr>
        <p:grpSpPr>
          <a:xfrm>
            <a:off x="-108520" y="774271"/>
            <a:ext cx="7740891" cy="6172794"/>
            <a:chOff x="-108520" y="774271"/>
            <a:chExt cx="7740891" cy="6172794"/>
          </a:xfrm>
        </p:grpSpPr>
        <p:pic>
          <p:nvPicPr>
            <p:cNvPr id="1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5869" t="34011" r="35851"/>
            <a:stretch/>
          </p:blipFill>
          <p:spPr bwMode="auto">
            <a:xfrm>
              <a:off x="-108520" y="774271"/>
              <a:ext cx="5371638" cy="6151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41" t="67005" r="35851"/>
            <a:stretch/>
          </p:blipFill>
          <p:spPr bwMode="auto">
            <a:xfrm>
              <a:off x="3203849" y="3840468"/>
              <a:ext cx="2059268" cy="3075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779" t="77508" r="13807" b="11410"/>
            <a:stretch/>
          </p:blipFill>
          <p:spPr bwMode="auto">
            <a:xfrm>
              <a:off x="5027395" y="5913940"/>
              <a:ext cx="2604976" cy="103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 2"/>
            <p:cNvSpPr/>
            <p:nvPr/>
          </p:nvSpPr>
          <p:spPr>
            <a:xfrm>
              <a:off x="3203848" y="3840468"/>
              <a:ext cx="1944216" cy="302841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tb"/>
          <p:cNvPicPr>
            <a:picLocks noChangeAspect="1" noChangeArrowheads="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Life Cycle</a:t>
            </a:r>
            <a:endParaRPr lang="en-US" sz="2800" b="1" i="1" dirty="0">
              <a:solidFill>
                <a:schemeClr val="bg1"/>
              </a:solidFill>
              <a:latin typeface="+mj-lt"/>
            </a:endParaRPr>
          </a:p>
        </p:txBody>
      </p:sp>
      <p:sp>
        <p:nvSpPr>
          <p:cNvPr id="17" name="Rectangle 2"/>
          <p:cNvSpPr txBox="1">
            <a:spLocks noChangeArrowheads="1"/>
          </p:cNvSpPr>
          <p:nvPr/>
        </p:nvSpPr>
        <p:spPr>
          <a:xfrm>
            <a:off x="96870" y="118355"/>
            <a:ext cx="9731713"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Is there a Pre-Lytic Active Egress of MVM? </a:t>
            </a:r>
            <a:endParaRPr lang="en-US" sz="2800" b="1" i="1" dirty="0">
              <a:solidFill>
                <a:schemeClr val="bg1"/>
              </a:solidFill>
              <a:latin typeface="+mj-lt"/>
            </a:endParaRPr>
          </a:p>
        </p:txBody>
      </p:sp>
      <p:pic>
        <p:nvPicPr>
          <p:cNvPr id="41986" name="Picture 2" descr="C:\Users\Raphael\Desktop 4\Prezi Präsentation Bilder\Zirkel.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35821">
            <a:off x="7182145" y="4668055"/>
            <a:ext cx="1876763" cy="20246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3995936" y="2060848"/>
            <a:ext cx="4928015" cy="1785104"/>
          </a:xfrm>
          <a:prstGeom prst="rect">
            <a:avLst/>
          </a:prstGeom>
          <a:noFill/>
        </p:spPr>
        <p:txBody>
          <a:bodyPr wrap="square" rtlCol="0">
            <a:spAutoFit/>
          </a:bodyPr>
          <a:lstStyle/>
          <a:p>
            <a:pPr>
              <a:spcAft>
                <a:spcPts val="1800"/>
              </a:spcAft>
            </a:pPr>
            <a:r>
              <a:rPr lang="en-US" b="1" dirty="0" smtClean="0"/>
              <a:t>Nuclear Export and Egress</a:t>
            </a:r>
          </a:p>
          <a:p>
            <a:pPr marL="285750" indent="-285750">
              <a:spcAft>
                <a:spcPts val="600"/>
              </a:spcAft>
              <a:buFont typeface="Wingdings" panose="05000000000000000000" pitchFamily="2" charset="2"/>
              <a:buChar char="Ø"/>
            </a:pPr>
            <a:r>
              <a:rPr lang="en-US" dirty="0" smtClean="0"/>
              <a:t>Nuclear export is driven by the </a:t>
            </a:r>
            <a:r>
              <a:rPr lang="en-US" dirty="0" err="1" smtClean="0"/>
              <a:t>extarnalization</a:t>
            </a:r>
            <a:r>
              <a:rPr lang="en-US" dirty="0" smtClean="0"/>
              <a:t> of N-VP2.</a:t>
            </a:r>
          </a:p>
          <a:p>
            <a:pPr marL="285750" indent="-285750">
              <a:spcAft>
                <a:spcPts val="600"/>
              </a:spcAft>
              <a:buFont typeface="Wingdings" panose="05000000000000000000" pitchFamily="2" charset="2"/>
              <a:buChar char="Ø"/>
            </a:pPr>
            <a:r>
              <a:rPr lang="en-US" dirty="0" smtClean="0"/>
              <a:t>There is growing evidence that an active egress precedes passive cell lysis </a:t>
            </a:r>
            <a:endParaRPr lang="en-US" dirty="0"/>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35" presetClass="path" presetSubtype="0" accel="50000" decel="50000" fill="hold" nodeType="withEffect">
                                  <p:stCondLst>
                                    <p:cond delay="0"/>
                                  </p:stCondLst>
                                  <p:childTnLst>
                                    <p:animMotion origin="layout" path="M 0.01771 0.12593 L -0.19497 -0.12592 " pathEditMode="relative" rAng="0" ptsTypes="AA">
                                      <p:cBhvr>
                                        <p:cTn id="18" dur="2000" fill="hold"/>
                                        <p:tgtEl>
                                          <p:spTgt spid="13"/>
                                        </p:tgtEl>
                                        <p:attrNameLst>
                                          <p:attrName>ppt_x</p:attrName>
                                          <p:attrName>ppt_y</p:attrName>
                                        </p:attrNameLst>
                                      </p:cBhvr>
                                      <p:rCtr x="-10642" y="-12593"/>
                                    </p:animMotion>
                                  </p:childTnLst>
                                </p:cTn>
                              </p:par>
                              <p:par>
                                <p:cTn id="19" presetID="6" presetClass="emph" presetSubtype="0" fill="hold" nodeType="withEffect">
                                  <p:stCondLst>
                                    <p:cond delay="0"/>
                                  </p:stCondLst>
                                  <p:childTnLst>
                                    <p:animScale>
                                      <p:cBhvr>
                                        <p:cTn id="20" dur="2000" fill="hold"/>
                                        <p:tgtEl>
                                          <p:spTgt spid="13"/>
                                        </p:tgtEl>
                                      </p:cBhvr>
                                      <p:by x="110000" y="110000"/>
                                    </p:animScale>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8" descr="nrmicro3072-f4"/>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72540" y="1323923"/>
            <a:ext cx="4832402" cy="25037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Egress: Basic Principle in Virology </a:t>
            </a:r>
            <a:endParaRPr lang="en-US" sz="2800" b="1" i="1" dirty="0">
              <a:solidFill>
                <a:schemeClr val="bg1"/>
              </a:solidFill>
              <a:latin typeface="+mj-lt"/>
            </a:endParaRPr>
          </a:p>
        </p:txBody>
      </p:sp>
      <p:sp>
        <p:nvSpPr>
          <p:cNvPr id="7" name="Textfeld 6"/>
          <p:cNvSpPr txBox="1"/>
          <p:nvPr/>
        </p:nvSpPr>
        <p:spPr>
          <a:xfrm>
            <a:off x="323528" y="980728"/>
            <a:ext cx="6411052"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Enveloped viruses: Budding through host cell membranes. </a:t>
            </a:r>
          </a:p>
          <a:p>
            <a:pPr marL="265113"/>
            <a:r>
              <a:rPr lang="en-US" sz="1400" b="1" dirty="0" smtClean="0"/>
              <a:t>(well characterized)  </a:t>
            </a:r>
            <a:endParaRPr lang="en-US" sz="1400" b="1" dirty="0"/>
          </a:p>
        </p:txBody>
      </p:sp>
      <p:sp>
        <p:nvSpPr>
          <p:cNvPr id="9" name="Textfeld 8"/>
          <p:cNvSpPr txBox="1"/>
          <p:nvPr/>
        </p:nvSpPr>
        <p:spPr>
          <a:xfrm>
            <a:off x="6948264" y="1790532"/>
            <a:ext cx="1526444" cy="1615827"/>
          </a:xfrm>
          <a:prstGeom prst="rect">
            <a:avLst/>
          </a:prstGeom>
          <a:noFill/>
        </p:spPr>
        <p:txBody>
          <a:bodyPr wrap="none" rtlCol="0">
            <a:spAutoFit/>
          </a:bodyPr>
          <a:lstStyle/>
          <a:p>
            <a:pPr>
              <a:spcAft>
                <a:spcPts val="1200"/>
              </a:spcAft>
            </a:pPr>
            <a:r>
              <a:rPr lang="en-US" sz="1600" b="1" dirty="0" smtClean="0"/>
              <a:t>Examples</a:t>
            </a:r>
            <a:endParaRPr lang="en-US" b="1" dirty="0" smtClean="0"/>
          </a:p>
          <a:p>
            <a:pPr marL="444500" lvl="1" indent="-285750">
              <a:spcAft>
                <a:spcPts val="600"/>
              </a:spcAft>
              <a:buFont typeface="Wingdings" panose="05000000000000000000" pitchFamily="2" charset="2"/>
              <a:buChar char="Ø"/>
            </a:pPr>
            <a:r>
              <a:rPr lang="en-US" sz="1400" b="1" dirty="0" smtClean="0"/>
              <a:t>Retrovirus</a:t>
            </a:r>
          </a:p>
          <a:p>
            <a:pPr marL="444500" lvl="1" indent="-285750">
              <a:spcAft>
                <a:spcPts val="600"/>
              </a:spcAft>
              <a:buFont typeface="Wingdings" panose="05000000000000000000" pitchFamily="2" charset="2"/>
              <a:buChar char="Ø"/>
            </a:pPr>
            <a:r>
              <a:rPr lang="en-US" sz="1400" b="1" dirty="0" smtClean="0"/>
              <a:t>Herpesvirus</a:t>
            </a:r>
          </a:p>
          <a:p>
            <a:pPr marL="444500" lvl="1" indent="-285750">
              <a:spcAft>
                <a:spcPts val="600"/>
              </a:spcAft>
              <a:buFont typeface="Wingdings" panose="05000000000000000000" pitchFamily="2" charset="2"/>
              <a:buChar char="Ø"/>
            </a:pPr>
            <a:r>
              <a:rPr lang="en-US" sz="1400" b="1" dirty="0" smtClean="0"/>
              <a:t>Coronavirus</a:t>
            </a:r>
          </a:p>
          <a:p>
            <a:pPr marL="444500" lvl="1" indent="-285750">
              <a:spcAft>
                <a:spcPts val="600"/>
              </a:spcAft>
              <a:buFont typeface="Wingdings" panose="05000000000000000000" pitchFamily="2" charset="2"/>
              <a:buChar char="Ø"/>
            </a:pPr>
            <a:r>
              <a:rPr lang="en-US" sz="1400" b="1" dirty="0" smtClean="0"/>
              <a:t>Poxvirus</a:t>
            </a:r>
            <a:endParaRPr lang="en-US" sz="1400" b="1" dirty="0"/>
          </a:p>
        </p:txBody>
      </p:sp>
      <p:sp>
        <p:nvSpPr>
          <p:cNvPr id="10" name="Textfeld 9"/>
          <p:cNvSpPr txBox="1"/>
          <p:nvPr/>
        </p:nvSpPr>
        <p:spPr>
          <a:xfrm>
            <a:off x="323528" y="4005064"/>
            <a:ext cx="8136904"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Non-enveloped viruses: Cell lysis and passive release of progeny </a:t>
            </a:r>
            <a:r>
              <a:rPr lang="en-US" b="1" dirty="0" err="1" smtClean="0"/>
              <a:t>virions</a:t>
            </a:r>
            <a:r>
              <a:rPr lang="en-US" b="1" dirty="0" smtClean="0"/>
              <a:t>. </a:t>
            </a:r>
          </a:p>
          <a:p>
            <a:pPr marL="265113"/>
            <a:r>
              <a:rPr lang="en-US" sz="1400" b="1" dirty="0" smtClean="0"/>
              <a:t>(poorly understood)  </a:t>
            </a:r>
            <a:endParaRPr lang="en-US" sz="1400" b="1" dirty="0"/>
          </a:p>
        </p:txBody>
      </p:sp>
      <p:sp>
        <p:nvSpPr>
          <p:cNvPr id="11" name="Freeform 5"/>
          <p:cNvSpPr/>
          <p:nvPr/>
        </p:nvSpPr>
        <p:spPr bwMode="auto">
          <a:xfrm rot="869490">
            <a:off x="311099" y="5085466"/>
            <a:ext cx="2987595" cy="1431540"/>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12" name="Oval 38"/>
          <p:cNvSpPr/>
          <p:nvPr/>
        </p:nvSpPr>
        <p:spPr bwMode="auto">
          <a:xfrm>
            <a:off x="1716362" y="5348689"/>
            <a:ext cx="539750" cy="539750"/>
          </a:xfrm>
          <a:prstGeom prst="ellipse">
            <a:avLst/>
          </a:prstGeom>
          <a:ln>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GB"/>
          </a:p>
        </p:txBody>
      </p:sp>
      <p:pic>
        <p:nvPicPr>
          <p:cNvPr id="13" name="Picture 2"/>
          <p:cNvPicPr>
            <a:picLocks noChangeAspect="1"/>
          </p:cNvPicPr>
          <p:nvPr/>
        </p:nvPicPr>
        <p:blipFill>
          <a:blip r:embed="rId6">
            <a:duotone>
              <a:schemeClr val="accent1">
                <a:shade val="45000"/>
                <a:satMod val="135000"/>
              </a:schemeClr>
              <a:prstClr val="white"/>
            </a:duotone>
          </a:blip>
          <a:stretch>
            <a:fillRect/>
          </a:stretch>
        </p:blipFill>
        <p:spPr>
          <a:xfrm>
            <a:off x="2438224" y="5653665"/>
            <a:ext cx="180000" cy="206623"/>
          </a:xfrm>
          <a:prstGeom prst="rect">
            <a:avLst/>
          </a:prstGeom>
        </p:spPr>
      </p:pic>
      <p:pic>
        <p:nvPicPr>
          <p:cNvPr id="14" name="Picture 2"/>
          <p:cNvPicPr>
            <a:picLocks noChangeAspect="1"/>
          </p:cNvPicPr>
          <p:nvPr/>
        </p:nvPicPr>
        <p:blipFill>
          <a:blip r:embed="rId6">
            <a:duotone>
              <a:schemeClr val="accent1">
                <a:shade val="45000"/>
                <a:satMod val="135000"/>
              </a:schemeClr>
              <a:prstClr val="white"/>
            </a:duotone>
          </a:blip>
          <a:stretch>
            <a:fillRect/>
          </a:stretch>
        </p:blipFill>
        <p:spPr>
          <a:xfrm>
            <a:off x="2590624" y="5886673"/>
            <a:ext cx="180000" cy="206623"/>
          </a:xfrm>
          <a:prstGeom prst="rect">
            <a:avLst/>
          </a:prstGeom>
        </p:spPr>
      </p:pic>
      <p:pic>
        <p:nvPicPr>
          <p:cNvPr id="15" name="Picture 2"/>
          <p:cNvPicPr>
            <a:picLocks noChangeAspect="1"/>
          </p:cNvPicPr>
          <p:nvPr/>
        </p:nvPicPr>
        <p:blipFill>
          <a:blip r:embed="rId6">
            <a:duotone>
              <a:schemeClr val="accent1">
                <a:shade val="45000"/>
                <a:satMod val="135000"/>
              </a:schemeClr>
              <a:prstClr val="white"/>
            </a:duotone>
          </a:blip>
          <a:stretch>
            <a:fillRect/>
          </a:stretch>
        </p:blipFill>
        <p:spPr>
          <a:xfrm>
            <a:off x="2297272" y="6039073"/>
            <a:ext cx="180000" cy="206623"/>
          </a:xfrm>
          <a:prstGeom prst="rect">
            <a:avLst/>
          </a:prstGeom>
        </p:spPr>
      </p:pic>
      <p:pic>
        <p:nvPicPr>
          <p:cNvPr id="16" name="Picture 2"/>
          <p:cNvPicPr>
            <a:picLocks noChangeAspect="1"/>
          </p:cNvPicPr>
          <p:nvPr/>
        </p:nvPicPr>
        <p:blipFill>
          <a:blip r:embed="rId6">
            <a:duotone>
              <a:schemeClr val="accent1">
                <a:shade val="45000"/>
                <a:satMod val="135000"/>
              </a:schemeClr>
              <a:prstClr val="white"/>
            </a:duotone>
          </a:blip>
          <a:stretch>
            <a:fillRect/>
          </a:stretch>
        </p:blipFill>
        <p:spPr>
          <a:xfrm>
            <a:off x="2225264" y="5805264"/>
            <a:ext cx="180000" cy="206623"/>
          </a:xfrm>
          <a:prstGeom prst="rect">
            <a:avLst/>
          </a:prstGeom>
        </p:spPr>
      </p:pic>
      <p:pic>
        <p:nvPicPr>
          <p:cNvPr id="17" name="Picture 2"/>
          <p:cNvPicPr>
            <a:picLocks noChangeAspect="1"/>
          </p:cNvPicPr>
          <p:nvPr/>
        </p:nvPicPr>
        <p:blipFill>
          <a:blip r:embed="rId6">
            <a:duotone>
              <a:schemeClr val="accent1">
                <a:shade val="45000"/>
                <a:satMod val="135000"/>
              </a:schemeClr>
              <a:prstClr val="white"/>
            </a:duotone>
          </a:blip>
          <a:stretch>
            <a:fillRect/>
          </a:stretch>
        </p:blipFill>
        <p:spPr>
          <a:xfrm>
            <a:off x="2009240" y="5589240"/>
            <a:ext cx="180000" cy="206623"/>
          </a:xfrm>
          <a:prstGeom prst="rect">
            <a:avLst/>
          </a:prstGeom>
        </p:spPr>
      </p:pic>
      <p:pic>
        <p:nvPicPr>
          <p:cNvPr id="18" name="Picture 2"/>
          <p:cNvPicPr>
            <a:picLocks noChangeAspect="1"/>
          </p:cNvPicPr>
          <p:nvPr/>
        </p:nvPicPr>
        <p:blipFill>
          <a:blip r:embed="rId6">
            <a:duotone>
              <a:schemeClr val="accent1">
                <a:shade val="45000"/>
                <a:satMod val="135000"/>
              </a:schemeClr>
              <a:prstClr val="white"/>
            </a:duotone>
          </a:blip>
          <a:stretch>
            <a:fillRect/>
          </a:stretch>
        </p:blipFill>
        <p:spPr>
          <a:xfrm>
            <a:off x="1793216" y="5589240"/>
            <a:ext cx="180000" cy="206623"/>
          </a:xfrm>
          <a:prstGeom prst="rect">
            <a:avLst/>
          </a:prstGeom>
        </p:spPr>
      </p:pic>
      <p:pic>
        <p:nvPicPr>
          <p:cNvPr id="19" name="Picture 2"/>
          <p:cNvPicPr>
            <a:picLocks noChangeAspect="1"/>
          </p:cNvPicPr>
          <p:nvPr/>
        </p:nvPicPr>
        <p:blipFill>
          <a:blip r:embed="rId6">
            <a:duotone>
              <a:schemeClr val="accent1">
                <a:shade val="45000"/>
                <a:satMod val="135000"/>
              </a:schemeClr>
              <a:prstClr val="white"/>
            </a:duotone>
          </a:blip>
          <a:stretch>
            <a:fillRect/>
          </a:stretch>
        </p:blipFill>
        <p:spPr>
          <a:xfrm>
            <a:off x="1945616" y="5373216"/>
            <a:ext cx="180000" cy="206623"/>
          </a:xfrm>
          <a:prstGeom prst="rect">
            <a:avLst/>
          </a:prstGeom>
        </p:spPr>
      </p:pic>
      <p:pic>
        <p:nvPicPr>
          <p:cNvPr id="20" name="Picture 2"/>
          <p:cNvPicPr>
            <a:picLocks noChangeAspect="1"/>
          </p:cNvPicPr>
          <p:nvPr/>
        </p:nvPicPr>
        <p:blipFill>
          <a:blip r:embed="rId6">
            <a:duotone>
              <a:schemeClr val="accent1">
                <a:shade val="45000"/>
                <a:satMod val="135000"/>
              </a:schemeClr>
              <a:prstClr val="white"/>
            </a:duotone>
          </a:blip>
          <a:stretch>
            <a:fillRect/>
          </a:stretch>
        </p:blipFill>
        <p:spPr>
          <a:xfrm>
            <a:off x="2009240" y="6030689"/>
            <a:ext cx="180000" cy="206623"/>
          </a:xfrm>
          <a:prstGeom prst="rect">
            <a:avLst/>
          </a:prstGeom>
        </p:spPr>
      </p:pic>
      <p:pic>
        <p:nvPicPr>
          <p:cNvPr id="21" name="Picture 2"/>
          <p:cNvPicPr>
            <a:picLocks noChangeAspect="1"/>
          </p:cNvPicPr>
          <p:nvPr/>
        </p:nvPicPr>
        <p:blipFill>
          <a:blip r:embed="rId6">
            <a:duotone>
              <a:schemeClr val="accent1">
                <a:shade val="45000"/>
                <a:satMod val="135000"/>
              </a:schemeClr>
              <a:prstClr val="white"/>
            </a:duotone>
          </a:blip>
          <a:stretch>
            <a:fillRect/>
          </a:stretch>
        </p:blipFill>
        <p:spPr>
          <a:xfrm>
            <a:off x="1289160" y="5301208"/>
            <a:ext cx="180000" cy="206623"/>
          </a:xfrm>
          <a:prstGeom prst="rect">
            <a:avLst/>
          </a:prstGeom>
        </p:spPr>
      </p:pic>
      <p:pic>
        <p:nvPicPr>
          <p:cNvPr id="22" name="Picture 2"/>
          <p:cNvPicPr>
            <a:picLocks noChangeAspect="1"/>
          </p:cNvPicPr>
          <p:nvPr/>
        </p:nvPicPr>
        <p:blipFill>
          <a:blip r:embed="rId6">
            <a:duotone>
              <a:schemeClr val="accent1">
                <a:shade val="45000"/>
                <a:satMod val="135000"/>
              </a:schemeClr>
              <a:prstClr val="white"/>
            </a:duotone>
          </a:blip>
          <a:stretch>
            <a:fillRect/>
          </a:stretch>
        </p:blipFill>
        <p:spPr>
          <a:xfrm>
            <a:off x="1541208" y="5157192"/>
            <a:ext cx="180000" cy="206623"/>
          </a:xfrm>
          <a:prstGeom prst="rect">
            <a:avLst/>
          </a:prstGeom>
        </p:spPr>
      </p:pic>
      <p:pic>
        <p:nvPicPr>
          <p:cNvPr id="23" name="Picture 2"/>
          <p:cNvPicPr>
            <a:picLocks noChangeAspect="1"/>
          </p:cNvPicPr>
          <p:nvPr/>
        </p:nvPicPr>
        <p:blipFill>
          <a:blip r:embed="rId6">
            <a:duotone>
              <a:schemeClr val="accent1">
                <a:shade val="45000"/>
                <a:satMod val="135000"/>
              </a:schemeClr>
              <a:prstClr val="white"/>
            </a:duotone>
          </a:blip>
          <a:stretch>
            <a:fillRect/>
          </a:stretch>
        </p:blipFill>
        <p:spPr>
          <a:xfrm>
            <a:off x="1073136" y="5106450"/>
            <a:ext cx="180000" cy="206623"/>
          </a:xfrm>
          <a:prstGeom prst="rect">
            <a:avLst/>
          </a:prstGeom>
        </p:spPr>
      </p:pic>
      <p:sp>
        <p:nvSpPr>
          <p:cNvPr id="24" name="Freeform 5"/>
          <p:cNvSpPr/>
          <p:nvPr/>
        </p:nvSpPr>
        <p:spPr bwMode="auto">
          <a:xfrm rot="869490">
            <a:off x="5416369" y="5217206"/>
            <a:ext cx="250149" cy="392279"/>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5" name="Freeform 5"/>
          <p:cNvSpPr/>
          <p:nvPr/>
        </p:nvSpPr>
        <p:spPr bwMode="auto">
          <a:xfrm rot="869490">
            <a:off x="5776525" y="5313264"/>
            <a:ext cx="728654" cy="122804"/>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6" name="Freeform 5"/>
          <p:cNvSpPr/>
          <p:nvPr/>
        </p:nvSpPr>
        <p:spPr bwMode="auto">
          <a:xfrm rot="7135231">
            <a:off x="5566650" y="5530062"/>
            <a:ext cx="412202" cy="246636"/>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7" name="Freeform 5"/>
          <p:cNvSpPr/>
          <p:nvPr/>
        </p:nvSpPr>
        <p:spPr bwMode="auto">
          <a:xfrm rot="4032639">
            <a:off x="5717893" y="5709474"/>
            <a:ext cx="772005" cy="79926"/>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8" name="Freeform 5"/>
          <p:cNvSpPr/>
          <p:nvPr/>
        </p:nvSpPr>
        <p:spPr bwMode="auto">
          <a:xfrm rot="11455617">
            <a:off x="5610440" y="5958338"/>
            <a:ext cx="714203" cy="305304"/>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9" name="Freeform 5"/>
          <p:cNvSpPr/>
          <p:nvPr/>
        </p:nvSpPr>
        <p:spPr bwMode="auto">
          <a:xfrm rot="7135231">
            <a:off x="6318727" y="5569735"/>
            <a:ext cx="471975" cy="213612"/>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30" name="Freeform 5"/>
          <p:cNvSpPr/>
          <p:nvPr/>
        </p:nvSpPr>
        <p:spPr bwMode="auto">
          <a:xfrm rot="2394972">
            <a:off x="6318728" y="6041178"/>
            <a:ext cx="471975" cy="213612"/>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cxnSp>
        <p:nvCxnSpPr>
          <p:cNvPr id="32" name="Gerade Verbindung mit Pfeil 31"/>
          <p:cNvCxnSpPr/>
          <p:nvPr/>
        </p:nvCxnSpPr>
        <p:spPr>
          <a:xfrm>
            <a:off x="3491880" y="5980154"/>
            <a:ext cx="1476416" cy="0"/>
          </a:xfrm>
          <a:prstGeom prst="straightConnector1">
            <a:avLst/>
          </a:prstGeom>
          <a:ln w="28575">
            <a:tailEnd type="stealth" w="lg" len="med"/>
          </a:ln>
        </p:spPr>
        <p:style>
          <a:lnRef idx="1">
            <a:schemeClr val="dk1"/>
          </a:lnRef>
          <a:fillRef idx="0">
            <a:schemeClr val="dk1"/>
          </a:fillRef>
          <a:effectRef idx="0">
            <a:schemeClr val="dk1"/>
          </a:effectRef>
          <a:fontRef idx="minor">
            <a:schemeClr val="tx1"/>
          </a:fontRef>
        </p:style>
      </p:cxnSp>
      <p:sp>
        <p:nvSpPr>
          <p:cNvPr id="36" name="Bogen 35"/>
          <p:cNvSpPr/>
          <p:nvPr/>
        </p:nvSpPr>
        <p:spPr>
          <a:xfrm rot="5400000">
            <a:off x="3593271" y="4846501"/>
            <a:ext cx="1030068" cy="1224135"/>
          </a:xfrm>
          <a:prstGeom prst="arc">
            <a:avLst>
              <a:gd name="adj1" fmla="val 15820948"/>
              <a:gd name="adj2" fmla="val 0"/>
            </a:avLst>
          </a:prstGeom>
          <a:ln w="28575">
            <a:solidFill>
              <a:schemeClr val="tx1"/>
            </a:solidFill>
            <a:headEnd type="stealth"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7" name="Picture 2"/>
          <p:cNvPicPr>
            <a:picLocks noChangeAspect="1"/>
          </p:cNvPicPr>
          <p:nvPr/>
        </p:nvPicPr>
        <p:blipFill>
          <a:blip r:embed="rId6">
            <a:duotone>
              <a:schemeClr val="accent1">
                <a:shade val="45000"/>
                <a:satMod val="135000"/>
              </a:schemeClr>
              <a:prstClr val="white"/>
            </a:duotone>
          </a:blip>
          <a:stretch>
            <a:fillRect/>
          </a:stretch>
        </p:blipFill>
        <p:spPr>
          <a:xfrm>
            <a:off x="4320224" y="5129540"/>
            <a:ext cx="180000" cy="206623"/>
          </a:xfrm>
          <a:prstGeom prst="rect">
            <a:avLst/>
          </a:prstGeom>
        </p:spPr>
      </p:pic>
      <p:pic>
        <p:nvPicPr>
          <p:cNvPr id="38" name="Picture 2"/>
          <p:cNvPicPr>
            <a:picLocks noChangeAspect="1"/>
          </p:cNvPicPr>
          <p:nvPr/>
        </p:nvPicPr>
        <p:blipFill>
          <a:blip r:embed="rId6">
            <a:duotone>
              <a:schemeClr val="accent1">
                <a:shade val="45000"/>
                <a:satMod val="135000"/>
              </a:schemeClr>
              <a:prstClr val="white"/>
            </a:duotone>
          </a:blip>
          <a:stretch>
            <a:fillRect/>
          </a:stretch>
        </p:blipFill>
        <p:spPr>
          <a:xfrm>
            <a:off x="4536248" y="4913516"/>
            <a:ext cx="180000" cy="206623"/>
          </a:xfrm>
          <a:prstGeom prst="rect">
            <a:avLst/>
          </a:prstGeom>
        </p:spPr>
      </p:pic>
      <p:pic>
        <p:nvPicPr>
          <p:cNvPr id="39" name="Picture 2"/>
          <p:cNvPicPr>
            <a:picLocks noChangeAspect="1"/>
          </p:cNvPicPr>
          <p:nvPr/>
        </p:nvPicPr>
        <p:blipFill>
          <a:blip r:embed="rId6">
            <a:duotone>
              <a:schemeClr val="accent1">
                <a:shade val="45000"/>
                <a:satMod val="135000"/>
              </a:schemeClr>
              <a:prstClr val="white"/>
            </a:duotone>
          </a:blip>
          <a:stretch>
            <a:fillRect/>
          </a:stretch>
        </p:blipFill>
        <p:spPr>
          <a:xfrm>
            <a:off x="4932312" y="5138941"/>
            <a:ext cx="180000" cy="206623"/>
          </a:xfrm>
          <a:prstGeom prst="rect">
            <a:avLst/>
          </a:prstGeom>
        </p:spPr>
      </p:pic>
      <p:pic>
        <p:nvPicPr>
          <p:cNvPr id="40" name="Picture 2"/>
          <p:cNvPicPr>
            <a:picLocks noChangeAspect="1"/>
          </p:cNvPicPr>
          <p:nvPr/>
        </p:nvPicPr>
        <p:blipFill>
          <a:blip r:embed="rId6">
            <a:duotone>
              <a:schemeClr val="accent1">
                <a:shade val="45000"/>
                <a:satMod val="135000"/>
              </a:schemeClr>
              <a:prstClr val="white"/>
            </a:duotone>
          </a:blip>
          <a:stretch>
            <a:fillRect/>
          </a:stretch>
        </p:blipFill>
        <p:spPr>
          <a:xfrm>
            <a:off x="4680264" y="5129540"/>
            <a:ext cx="180000" cy="206623"/>
          </a:xfrm>
          <a:prstGeom prst="rect">
            <a:avLst/>
          </a:prstGeom>
        </p:spPr>
      </p:pic>
      <p:pic>
        <p:nvPicPr>
          <p:cNvPr id="41" name="Picture 2"/>
          <p:cNvPicPr>
            <a:picLocks noChangeAspect="1"/>
          </p:cNvPicPr>
          <p:nvPr/>
        </p:nvPicPr>
        <p:blipFill>
          <a:blip r:embed="rId6">
            <a:duotone>
              <a:schemeClr val="accent1">
                <a:shade val="45000"/>
                <a:satMod val="135000"/>
              </a:schemeClr>
              <a:prstClr val="white"/>
            </a:duotone>
          </a:blip>
          <a:stretch>
            <a:fillRect/>
          </a:stretch>
        </p:blipFill>
        <p:spPr>
          <a:xfrm>
            <a:off x="4824280" y="4850909"/>
            <a:ext cx="180000" cy="206623"/>
          </a:xfrm>
          <a:prstGeom prst="rect">
            <a:avLst/>
          </a:prstGeom>
        </p:spPr>
      </p:pic>
      <p:pic>
        <p:nvPicPr>
          <p:cNvPr id="42" name="Picture 2"/>
          <p:cNvPicPr>
            <a:picLocks noChangeAspect="1"/>
          </p:cNvPicPr>
          <p:nvPr/>
        </p:nvPicPr>
        <p:blipFill>
          <a:blip r:embed="rId6">
            <a:duotone>
              <a:schemeClr val="accent1">
                <a:shade val="45000"/>
                <a:satMod val="135000"/>
              </a:schemeClr>
              <a:prstClr val="white"/>
            </a:duotone>
          </a:blip>
          <a:stretch>
            <a:fillRect/>
          </a:stretch>
        </p:blipFill>
        <p:spPr>
          <a:xfrm>
            <a:off x="4878296" y="5408172"/>
            <a:ext cx="180000" cy="206623"/>
          </a:xfrm>
          <a:prstGeom prst="rect">
            <a:avLst/>
          </a:prstGeom>
        </p:spPr>
      </p:pic>
      <p:pic>
        <p:nvPicPr>
          <p:cNvPr id="43" name="Picture 2"/>
          <p:cNvPicPr>
            <a:picLocks noChangeAspect="1"/>
          </p:cNvPicPr>
          <p:nvPr/>
        </p:nvPicPr>
        <p:blipFill>
          <a:blip r:embed="rId6">
            <a:duotone>
              <a:schemeClr val="accent1">
                <a:shade val="45000"/>
                <a:satMod val="135000"/>
              </a:schemeClr>
              <a:prstClr val="white"/>
            </a:duotone>
          </a:blip>
          <a:stretch>
            <a:fillRect/>
          </a:stretch>
        </p:blipFill>
        <p:spPr>
          <a:xfrm>
            <a:off x="4428256" y="5426973"/>
            <a:ext cx="180000" cy="206623"/>
          </a:xfrm>
          <a:prstGeom prst="rect">
            <a:avLst/>
          </a:prstGeom>
        </p:spPr>
      </p:pic>
      <p:pic>
        <p:nvPicPr>
          <p:cNvPr id="44" name="Picture 2"/>
          <p:cNvPicPr>
            <a:picLocks noChangeAspect="1"/>
          </p:cNvPicPr>
          <p:nvPr/>
        </p:nvPicPr>
        <p:blipFill>
          <a:blip r:embed="rId6">
            <a:duotone>
              <a:schemeClr val="accent1">
                <a:shade val="45000"/>
                <a:satMod val="135000"/>
              </a:schemeClr>
              <a:prstClr val="white"/>
            </a:duotone>
          </a:blip>
          <a:stretch>
            <a:fillRect/>
          </a:stretch>
        </p:blipFill>
        <p:spPr>
          <a:xfrm>
            <a:off x="4644280" y="4661984"/>
            <a:ext cx="180000" cy="206623"/>
          </a:xfrm>
          <a:prstGeom prst="rect">
            <a:avLst/>
          </a:prstGeom>
        </p:spPr>
      </p:pic>
      <p:pic>
        <p:nvPicPr>
          <p:cNvPr id="45" name="Picture 2"/>
          <p:cNvPicPr>
            <a:picLocks noChangeAspect="1"/>
          </p:cNvPicPr>
          <p:nvPr/>
        </p:nvPicPr>
        <p:blipFill>
          <a:blip r:embed="rId6">
            <a:duotone>
              <a:schemeClr val="accent1">
                <a:shade val="45000"/>
                <a:satMod val="135000"/>
              </a:schemeClr>
              <a:prstClr val="white"/>
            </a:duotone>
          </a:blip>
          <a:stretch>
            <a:fillRect/>
          </a:stretch>
        </p:blipFill>
        <p:spPr>
          <a:xfrm>
            <a:off x="4248216" y="4769500"/>
            <a:ext cx="180000" cy="206623"/>
          </a:xfrm>
          <a:prstGeom prst="rect">
            <a:avLst/>
          </a:prstGeom>
        </p:spPr>
      </p:pic>
      <p:sp>
        <p:nvSpPr>
          <p:cNvPr id="46" name="Textfeld 45"/>
          <p:cNvSpPr txBox="1"/>
          <p:nvPr/>
        </p:nvSpPr>
        <p:spPr>
          <a:xfrm>
            <a:off x="6948264" y="4437112"/>
            <a:ext cx="1640834" cy="1585049"/>
          </a:xfrm>
          <a:prstGeom prst="rect">
            <a:avLst/>
          </a:prstGeom>
          <a:noFill/>
        </p:spPr>
        <p:txBody>
          <a:bodyPr wrap="none" rtlCol="0">
            <a:spAutoFit/>
          </a:bodyPr>
          <a:lstStyle/>
          <a:p>
            <a:pPr>
              <a:spcAft>
                <a:spcPts val="1200"/>
              </a:spcAft>
            </a:pPr>
            <a:r>
              <a:rPr lang="en-US" sz="1600" b="1" dirty="0" smtClean="0"/>
              <a:t>Examples</a:t>
            </a:r>
            <a:endParaRPr lang="en-US" b="1" dirty="0" smtClean="0"/>
          </a:p>
          <a:p>
            <a:pPr marL="444500" lvl="1" indent="-285750">
              <a:spcAft>
                <a:spcPts val="600"/>
              </a:spcAft>
              <a:buFont typeface="Wingdings" panose="05000000000000000000" pitchFamily="2" charset="2"/>
              <a:buChar char="Ø"/>
            </a:pPr>
            <a:r>
              <a:rPr lang="en-US" sz="1400" b="1" dirty="0" smtClean="0"/>
              <a:t>Adenovirus</a:t>
            </a:r>
          </a:p>
          <a:p>
            <a:pPr marL="444500" lvl="1" indent="-285750">
              <a:spcAft>
                <a:spcPts val="600"/>
              </a:spcAft>
              <a:buFont typeface="Wingdings" panose="05000000000000000000" pitchFamily="2" charset="2"/>
              <a:buChar char="Ø"/>
            </a:pPr>
            <a:r>
              <a:rPr lang="en-US" sz="1400" b="1" dirty="0" smtClean="0"/>
              <a:t>Parvovirus</a:t>
            </a:r>
          </a:p>
          <a:p>
            <a:pPr marL="444500" lvl="1" indent="-285750">
              <a:spcAft>
                <a:spcPts val="600"/>
              </a:spcAft>
              <a:buFont typeface="Wingdings" panose="05000000000000000000" pitchFamily="2" charset="2"/>
              <a:buChar char="Ø"/>
            </a:pPr>
            <a:r>
              <a:rPr lang="en-US" sz="1400" b="1" dirty="0" smtClean="0"/>
              <a:t>Polyomavirus</a:t>
            </a:r>
          </a:p>
          <a:p>
            <a:pPr marL="444500" lvl="1" indent="-285750">
              <a:spcAft>
                <a:spcPts val="600"/>
              </a:spcAft>
              <a:buFont typeface="Wingdings" panose="05000000000000000000" pitchFamily="2" charset="2"/>
              <a:buChar char="Ø"/>
            </a:pPr>
            <a:r>
              <a:rPr lang="en-US" sz="1400" b="1" dirty="0" err="1" smtClean="0"/>
              <a:t>Reovirus</a:t>
            </a:r>
            <a:endParaRPr lang="en-US" sz="1400" b="1" dirty="0"/>
          </a:p>
        </p:txBody>
      </p:sp>
    </p:spTree>
    <p:extLst>
      <p:ext uri="{BB962C8B-B14F-4D97-AF65-F5344CB8AC3E}">
        <p14:creationId xmlns:p14="http://schemas.microsoft.com/office/powerpoint/2010/main" val="891518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2096</Words>
  <Application>Microsoft Office PowerPoint</Application>
  <PresentationFormat>Bildschirmpräsentation (4:3)</PresentationFormat>
  <Paragraphs>414</Paragraphs>
  <Slides>48</Slides>
  <Notes>3</Notes>
  <HiddenSlides>0</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Larissa</vt:lpstr>
      <vt:lpstr>Characterization of the Pre-Lytic Active Egress of a Non-Enveloped Virus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Pre-Lytic Active Egress of a Non-Enveloped Virus</dc:title>
  <dc:creator>Raphael Wolfisberg</dc:creator>
  <cp:lastModifiedBy>Raphael Wolfisberg</cp:lastModifiedBy>
  <cp:revision>201</cp:revision>
  <dcterms:created xsi:type="dcterms:W3CDTF">2015-10-16T09:31:44Z</dcterms:created>
  <dcterms:modified xsi:type="dcterms:W3CDTF">2015-11-04T16:02:23Z</dcterms:modified>
</cp:coreProperties>
</file>